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2" r:id="rId6"/>
    <p:sldId id="260" r:id="rId7"/>
    <p:sldId id="296" r:id="rId8"/>
    <p:sldId id="266" r:id="rId9"/>
    <p:sldId id="302" r:id="rId10"/>
    <p:sldId id="285" r:id="rId11"/>
    <p:sldId id="298" r:id="rId12"/>
    <p:sldId id="297" r:id="rId13"/>
    <p:sldId id="284" r:id="rId14"/>
    <p:sldId id="283" r:id="rId15"/>
    <p:sldId id="265" r:id="rId16"/>
    <p:sldId id="277" r:id="rId17"/>
    <p:sldId id="276" r:id="rId18"/>
    <p:sldId id="293" r:id="rId19"/>
    <p:sldId id="300" r:id="rId20"/>
    <p:sldId id="286" r:id="rId21"/>
    <p:sldId id="274" r:id="rId22"/>
    <p:sldId id="273" r:id="rId23"/>
    <p:sldId id="287" r:id="rId24"/>
    <p:sldId id="281" r:id="rId25"/>
    <p:sldId id="289" r:id="rId26"/>
    <p:sldId id="288" r:id="rId27"/>
    <p:sldId id="280" r:id="rId28"/>
    <p:sldId id="271" r:id="rId29"/>
    <p:sldId id="278" r:id="rId30"/>
    <p:sldId id="301" r:id="rId31"/>
    <p:sldId id="263" r:id="rId32"/>
    <p:sldId id="264" r:id="rId33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Alcohol</a:t>
            </a:r>
            <a:r>
              <a:rPr lang="en-US" baseline="0" dirty="0"/>
              <a:t> Use in Past 30 Days (n=18)</a:t>
            </a: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Yes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462668816039986E-17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Sheet2!$B$17:$D$17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Sheet2!$B$18:$D$18</c:f>
              <c:numCache>
                <c:formatCode>General</c:formatCode>
                <c:ptCount val="3"/>
                <c:pt idx="0">
                  <c:v>17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28448"/>
        <c:axId val="150329984"/>
      </c:barChart>
      <c:catAx>
        <c:axId val="15032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50329984"/>
        <c:crosses val="autoZero"/>
        <c:auto val="1"/>
        <c:lblAlgn val="ctr"/>
        <c:lblOffset val="100"/>
        <c:noMultiLvlLbl val="0"/>
      </c:catAx>
      <c:valAx>
        <c:axId val="15032998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032844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</a:t>
            </a:r>
            <a:r>
              <a:rPr lang="en-US" baseline="0" dirty="0"/>
              <a:t> </a:t>
            </a:r>
            <a:r>
              <a:rPr lang="en-US" dirty="0"/>
              <a:t>Number of Self-Help  Meetings in Past</a:t>
            </a:r>
            <a:r>
              <a:rPr lang="en-US" baseline="0" dirty="0"/>
              <a:t> 30 Days (n=18)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Sheet2!$A$40</c:f>
              <c:strCache>
                <c:ptCount val="1"/>
                <c:pt idx="0">
                  <c:v>Avg Number of Meetings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Sheet2!$B$39:$D$39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Sheet2!$B$40:$D$40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68704"/>
        <c:axId val="155770240"/>
      </c:lineChart>
      <c:catAx>
        <c:axId val="155768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5770240"/>
        <c:crosses val="autoZero"/>
        <c:auto val="1"/>
        <c:lblAlgn val="ctr"/>
        <c:lblOffset val="100"/>
        <c:noMultiLvlLbl val="0"/>
      </c:catAx>
      <c:valAx>
        <c:axId val="155770240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76870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Health Status (n=18)</a:t>
            </a:r>
            <a:endParaRPr lang="en-US" dirty="0"/>
          </a:p>
        </c:rich>
      </c:tx>
      <c:layout>
        <c:manualLayout>
          <c:xMode val="edge"/>
          <c:yMode val="edge"/>
          <c:x val="0.34745822397200349"/>
          <c:y val="3.720778504300770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Intake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176014739145278E-3"/>
                  <c:y val="-3.143768234474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00637764132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4003684786319E-3"/>
                  <c:y val="-3.7725218813695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407824862024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Sheet2!$A$3:$A$7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 </c:v>
                </c:pt>
                <c:pt idx="4">
                  <c:v>Poor </c:v>
                </c:pt>
              </c:strCache>
            </c:strRef>
          </c:cat>
          <c:val>
            <c:numRef>
              <c:f>Sheet2!$B$3:$B$7</c:f>
              <c:numCache>
                <c:formatCode>General</c:formatCode>
                <c:ptCount val="5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6-Mth Follow-Up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544003684786319E-3"/>
                  <c:y val="-3.143768234474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02110575426063E-4"/>
                  <c:y val="-7.0851129454434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720018423931597E-3"/>
                  <c:y val="-3.458145057922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544003684786319E-3"/>
                  <c:y val="-1.886260940684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805868646518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Sheet2!$A$3:$A$7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 </c:v>
                </c:pt>
                <c:pt idx="4">
                  <c:v>Poor </c:v>
                </c:pt>
              </c:strCache>
            </c:strRef>
          </c:cat>
          <c:val>
            <c:numRef>
              <c:f>Sheet2!$C$3:$C$7</c:f>
              <c:numCache>
                <c:formatCode>General</c:formatCode>
                <c:ptCount val="5"/>
                <c:pt idx="0">
                  <c:v>28</c:v>
                </c:pt>
                <c:pt idx="1">
                  <c:v>33</c:v>
                </c:pt>
                <c:pt idx="2">
                  <c:v>17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Discharge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5.0925337632079971E-17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200637764132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Sheet2!$A$3:$A$7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 </c:v>
                </c:pt>
                <c:pt idx="4">
                  <c:v>Poor </c:v>
                </c:pt>
              </c:strCache>
            </c:strRef>
          </c:cat>
          <c:val>
            <c:numRef>
              <c:f>Sheet2!$D$3:$D$7</c:f>
              <c:numCache>
                <c:formatCode>General</c:formatCode>
                <c:ptCount val="5"/>
                <c:pt idx="0">
                  <c:v>22</c:v>
                </c:pt>
                <c:pt idx="1">
                  <c:v>39</c:v>
                </c:pt>
                <c:pt idx="2">
                  <c:v>11</c:v>
                </c:pt>
                <c:pt idx="3">
                  <c:v>17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931008"/>
        <c:axId val="155932544"/>
      </c:barChart>
      <c:catAx>
        <c:axId val="15593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5932544"/>
        <c:crosses val="autoZero"/>
        <c:auto val="1"/>
        <c:lblAlgn val="ctr"/>
        <c:lblOffset val="100"/>
        <c:noMultiLvlLbl val="0"/>
      </c:catAx>
      <c:valAx>
        <c:axId val="15593254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931008"/>
        <c:crosses val="autoZero"/>
        <c:crossBetween val="between"/>
        <c:majorUnit val="1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Ever Had an HIV Test (n=18)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Sheet2!$A$42</c:f>
              <c:strCache>
                <c:ptCount val="1"/>
                <c:pt idx="0">
                  <c:v>Had HIV Test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Sheet2!$B$41:$D$41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Sheet2!$B$42:$D$42</c:f>
              <c:numCache>
                <c:formatCode>General</c:formatCode>
                <c:ptCount val="3"/>
                <c:pt idx="0">
                  <c:v>83</c:v>
                </c:pt>
                <c:pt idx="1">
                  <c:v>83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33248"/>
        <c:axId val="156134784"/>
      </c:barChart>
      <c:catAx>
        <c:axId val="156133248"/>
        <c:scaling>
          <c:orientation val="minMax"/>
        </c:scaling>
        <c:delete val="0"/>
        <c:axPos val="l"/>
        <c:majorTickMark val="out"/>
        <c:minorTickMark val="none"/>
        <c:tickLblPos val="nextTo"/>
        <c:crossAx val="156134784"/>
        <c:crosses val="autoZero"/>
        <c:auto val="1"/>
        <c:lblAlgn val="ctr"/>
        <c:lblOffset val="100"/>
        <c:noMultiLvlLbl val="0"/>
      </c:catAx>
      <c:valAx>
        <c:axId val="1561347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133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Outpatient SUD Treatment in Past 30 Days (n=18)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Sheet2!$A$48</c:f>
              <c:strCache>
                <c:ptCount val="1"/>
                <c:pt idx="0">
                  <c:v>Outpatient SUD Treatment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Sheet2!$B$47:$D$47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Sheet2!$B$48:$D$48</c:f>
              <c:numCache>
                <c:formatCode>General</c:formatCode>
                <c:ptCount val="3"/>
                <c:pt idx="0">
                  <c:v>44</c:v>
                </c:pt>
                <c:pt idx="1">
                  <c:v>61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39200"/>
        <c:axId val="156345088"/>
      </c:barChart>
      <c:catAx>
        <c:axId val="15633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56345088"/>
        <c:crosses val="autoZero"/>
        <c:auto val="1"/>
        <c:lblAlgn val="ctr"/>
        <c:lblOffset val="100"/>
        <c:noMultiLvlLbl val="0"/>
      </c:catAx>
      <c:valAx>
        <c:axId val="156345088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33920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Outpatient MH Treatment in</a:t>
            </a:r>
            <a:r>
              <a:rPr lang="en-US" baseline="0" dirty="0"/>
              <a:t> Past 30 </a:t>
            </a:r>
            <a:br>
              <a:rPr lang="en-US" baseline="0" dirty="0"/>
            </a:br>
            <a:r>
              <a:rPr lang="en-US" baseline="0" dirty="0"/>
              <a:t>Days (n=18)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Sheet2!$A$52</c:f>
              <c:strCache>
                <c:ptCount val="1"/>
                <c:pt idx="0">
                  <c:v>Outpatient MH Treatment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Sheet2!$B$51:$D$51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Sheet2!$B$52:$D$52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34112"/>
        <c:axId val="156235648"/>
      </c:barChart>
      <c:catAx>
        <c:axId val="15623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56235648"/>
        <c:crosses val="autoZero"/>
        <c:auto val="1"/>
        <c:lblAlgn val="ctr"/>
        <c:lblOffset val="100"/>
        <c:noMultiLvlLbl val="0"/>
      </c:catAx>
      <c:valAx>
        <c:axId val="156235648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234112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Any</a:t>
            </a:r>
            <a:r>
              <a:rPr lang="en-US" baseline="0" dirty="0"/>
              <a:t> Drug Use in Past 30 Days (n=18)</a:t>
            </a:r>
            <a:endParaRPr lang="en-US" dirty="0"/>
          </a:p>
        </c:rich>
      </c:tx>
      <c:layout>
        <c:manualLayout>
          <c:xMode val="edge"/>
          <c:yMode val="edge"/>
          <c:x val="0.29324071331978602"/>
          <c:y val="3.399872384426766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Sheet2!$A$21</c:f>
              <c:strCache>
                <c:ptCount val="1"/>
                <c:pt idx="0">
                  <c:v>Yes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4810065305083899E-3"/>
                  <c:y val="-5.368590364578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916816994046728E-4"/>
                  <c:y val="-9.6287288629367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36688435027874E-3"/>
                  <c:y val="-7.1180556778714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Sheet2!$B$20:$D$20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Sheet2!$B$21:$D$21</c:f>
              <c:numCache>
                <c:formatCode>General</c:formatCode>
                <c:ptCount val="3"/>
                <c:pt idx="0">
                  <c:v>39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78080"/>
        <c:axId val="154479616"/>
      </c:lineChart>
      <c:catAx>
        <c:axId val="15447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54479616"/>
        <c:crosses val="autoZero"/>
        <c:auto val="1"/>
        <c:lblAlgn val="ctr"/>
        <c:lblOffset val="100"/>
        <c:noMultiLvlLbl val="0"/>
      </c:catAx>
      <c:valAx>
        <c:axId val="154479616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478080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Marijuana</a:t>
            </a:r>
            <a:r>
              <a:rPr lang="en-US" baseline="0" dirty="0"/>
              <a:t> Use in Past 30 Days (n=18)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25511924083019877"/>
          <c:y val="2.545256328606842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Sheet2!$A$25</c:f>
              <c:strCache>
                <c:ptCount val="1"/>
                <c:pt idx="0">
                  <c:v>Yes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637490520416964E-17"/>
                  <c:y val="-3.0510019418306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Sheet2!$B$24:$D$24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Sheet2!$B$25:$D$25</c:f>
              <c:numCache>
                <c:formatCode>General</c:formatCode>
                <c:ptCount val="3"/>
                <c:pt idx="0">
                  <c:v>28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49792"/>
        <c:axId val="154451328"/>
      </c:barChart>
      <c:catAx>
        <c:axId val="15444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54451328"/>
        <c:crosses val="autoZero"/>
        <c:auto val="1"/>
        <c:lblAlgn val="ctr"/>
        <c:lblOffset val="100"/>
        <c:noMultiLvlLbl val="0"/>
      </c:catAx>
      <c:valAx>
        <c:axId val="154451328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44979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Heroin</a:t>
            </a:r>
            <a:r>
              <a:rPr lang="en-US" baseline="0" dirty="0"/>
              <a:t> Use in Past 30 Days (n=18)</a:t>
            </a: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Sheet2!$A$28</c:f>
              <c:strCache>
                <c:ptCount val="1"/>
                <c:pt idx="0">
                  <c:v>Yes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9063011457142145E-17"/>
                  <c:y val="-3.7417431219690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503842852713306E-2"/>
                  <c:y val="1.303815792316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Sheet2!$B$27:$D$27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Sheet2!$B$28:$D$28</c:f>
              <c:numCache>
                <c:formatCode>General</c:formatCode>
                <c:ptCount val="3"/>
                <c:pt idx="0">
                  <c:v>17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43456"/>
        <c:axId val="154645248"/>
      </c:barChart>
      <c:catAx>
        <c:axId val="15464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4645248"/>
        <c:crosses val="autoZero"/>
        <c:auto val="1"/>
        <c:lblAlgn val="ctr"/>
        <c:lblOffset val="100"/>
        <c:noMultiLvlLbl val="0"/>
      </c:catAx>
      <c:valAx>
        <c:axId val="154645248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64345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Any</a:t>
            </a:r>
            <a:r>
              <a:rPr lang="en-US" baseline="0" dirty="0"/>
              <a:t> Arrest in Past 30 Days (n=18)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"/>
                  <c:y val="-3.0017928030244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-4.387567713643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862455626815268E-3"/>
                  <c:y val="1.5008964015122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Sheet2!$B$30:$D$30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Sheet2!$B$31:$D$31</c:f>
              <c:numCache>
                <c:formatCode>General</c:formatCode>
                <c:ptCount val="3"/>
                <c:pt idx="0">
                  <c:v>28</c:v>
                </c:pt>
                <c:pt idx="1">
                  <c:v>6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68448"/>
        <c:axId val="154969984"/>
      </c:barChart>
      <c:catAx>
        <c:axId val="15496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54969984"/>
        <c:crosses val="autoZero"/>
        <c:auto val="1"/>
        <c:lblAlgn val="ctr"/>
        <c:lblOffset val="100"/>
        <c:noMultiLvlLbl val="0"/>
      </c:catAx>
      <c:valAx>
        <c:axId val="15496998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96844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Any</a:t>
            </a:r>
            <a:r>
              <a:rPr lang="en-US" baseline="0" dirty="0"/>
              <a:t> SUD Related Arrest in Past 30 Days (n=18)</a:t>
            </a:r>
            <a:endParaRPr lang="en-US" dirty="0"/>
          </a:p>
        </c:rich>
      </c:tx>
      <c:layout>
        <c:manualLayout>
          <c:xMode val="edge"/>
          <c:yMode val="edge"/>
          <c:x val="0.2139076395047341"/>
          <c:y val="2.017630846356867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Sheet2!$A$33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4.3496050421626279E-3"/>
                  <c:y val="2.013184880736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992100843253633E-3"/>
                  <c:y val="2.515014587579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Sheet2!$B$32:$D$32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Sheet2!$B$33:$D$33</c:f>
              <c:numCache>
                <c:formatCode>General</c:formatCode>
                <c:ptCount val="3"/>
                <c:pt idx="0">
                  <c:v>40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72704"/>
        <c:axId val="155274240"/>
      </c:barChart>
      <c:catAx>
        <c:axId val="15527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5274240"/>
        <c:crosses val="autoZero"/>
        <c:auto val="1"/>
        <c:lblAlgn val="ctr"/>
        <c:lblOffset val="100"/>
        <c:noMultiLvlLbl val="0"/>
      </c:catAx>
      <c:valAx>
        <c:axId val="15527424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272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</a:t>
            </a:r>
            <a:r>
              <a:rPr lang="en-US" baseline="0" dirty="0"/>
              <a:t> Number of </a:t>
            </a:r>
            <a:r>
              <a:rPr lang="en-US" dirty="0"/>
              <a:t>Nights in Jail in Past</a:t>
            </a:r>
            <a:r>
              <a:rPr lang="en-US" baseline="0" dirty="0"/>
              <a:t> 30 Days (n=18)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Sheet2!$A$35</c:f>
              <c:strCache>
                <c:ptCount val="1"/>
                <c:pt idx="0">
                  <c:v>Avg Nights in Jail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2.672445245983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677352466497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Sheet2!$B$34:$D$34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Sheet2!$B$35:$D$35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03776"/>
        <c:axId val="155405312"/>
      </c:lineChart>
      <c:catAx>
        <c:axId val="15540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5405312"/>
        <c:crosses val="autoZero"/>
        <c:auto val="1"/>
        <c:lblAlgn val="ctr"/>
        <c:lblOffset val="100"/>
        <c:noMultiLvlLbl val="0"/>
      </c:catAx>
      <c:valAx>
        <c:axId val="15540531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403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700" dirty="0"/>
              <a:t> </a:t>
            </a:r>
            <a:r>
              <a:rPr lang="en-US" sz="1800" dirty="0"/>
              <a:t>Employment</a:t>
            </a:r>
            <a:r>
              <a:rPr lang="en-US" sz="1800" baseline="0" dirty="0"/>
              <a:t> Status (n=18)</a:t>
            </a:r>
            <a:endParaRPr lang="en-US" sz="1800" dirty="0"/>
          </a:p>
        </c:rich>
      </c:tx>
      <c:layout>
        <c:manualLayout>
          <c:xMode val="edge"/>
          <c:yMode val="edge"/>
          <c:x val="0.37854750108309521"/>
          <c:y val="5.481918778502898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Sheet2!$A$14</c:f>
              <c:strCache>
                <c:ptCount val="1"/>
                <c:pt idx="0">
                  <c:v>Employed (FT &amp; PT)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7.2727272727272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8.242424242424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Sheet2!$B$13:$D$13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Sheet2!$B$14:$D$14</c:f>
              <c:numCache>
                <c:formatCode>General</c:formatCode>
                <c:ptCount val="3"/>
                <c:pt idx="0">
                  <c:v>24</c:v>
                </c:pt>
                <c:pt idx="1">
                  <c:v>53</c:v>
                </c:pt>
                <c:pt idx="2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59104"/>
        <c:axId val="155360640"/>
      </c:lineChart>
      <c:catAx>
        <c:axId val="15535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5360640"/>
        <c:crosses val="autoZero"/>
        <c:auto val="1"/>
        <c:lblAlgn val="ctr"/>
        <c:lblOffset val="100"/>
        <c:noMultiLvlLbl val="0"/>
      </c:catAx>
      <c:valAx>
        <c:axId val="155360640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359104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Housing Status (n=18)</a:t>
            </a:r>
            <a:endParaRPr lang="en-US" dirty="0"/>
          </a:p>
        </c:rich>
      </c:tx>
      <c:layout>
        <c:manualLayout>
          <c:xMode val="edge"/>
          <c:yMode val="edge"/>
          <c:x val="0.40041078289618115"/>
          <c:y val="3.5621570423145087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Institution (Jail)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80123241750793E-2"/>
                  <c:y val="5.7734975097814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Sheet2!$B$9:$D$9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Sheet2!$B$10:$D$10</c:f>
              <c:numCache>
                <c:formatCode>General</c:formatCode>
                <c:ptCount val="3"/>
                <c:pt idx="0">
                  <c:v>28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Housed (Community)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Sheet2!$B$9:$D$9</c:f>
              <c:strCache>
                <c:ptCount val="3"/>
                <c:pt idx="0">
                  <c:v>Intake </c:v>
                </c:pt>
                <c:pt idx="1">
                  <c:v>6-Mth Follow-Up</c:v>
                </c:pt>
                <c:pt idx="2">
                  <c:v>Discharge</c:v>
                </c:pt>
              </c:strCache>
            </c:strRef>
          </c:cat>
          <c:val>
            <c:numRef>
              <c:f>Sheet2!$B$11:$D$11</c:f>
              <c:numCache>
                <c:formatCode>General</c:formatCode>
                <c:ptCount val="3"/>
                <c:pt idx="0">
                  <c:v>72</c:v>
                </c:pt>
                <c:pt idx="1">
                  <c:v>94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589632"/>
        <c:axId val="155587712"/>
      </c:barChart>
      <c:valAx>
        <c:axId val="1555877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589632"/>
        <c:crosses val="autoZero"/>
        <c:crossBetween val="between"/>
      </c:valAx>
      <c:catAx>
        <c:axId val="155589632"/>
        <c:scaling>
          <c:orientation val="minMax"/>
        </c:scaling>
        <c:delete val="0"/>
        <c:axPos val="l"/>
        <c:majorTickMark val="out"/>
        <c:minorTickMark val="none"/>
        <c:tickLblPos val="nextTo"/>
        <c:crossAx val="15558771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EA613-91E2-4F1E-A009-14505211AD0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0B156-E7DA-491C-A18D-2DDFC06A848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Client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5035268-0A43-4261-A744-5EB0D075C9B6}" type="parTrans" cxnId="{4574CC16-4934-42AE-B57A-ADC3CF4A80FD}">
      <dgm:prSet/>
      <dgm:spPr/>
      <dgm:t>
        <a:bodyPr/>
        <a:lstStyle/>
        <a:p>
          <a:endParaRPr lang="en-US"/>
        </a:p>
      </dgm:t>
    </dgm:pt>
    <dgm:pt modelId="{F744F68A-C775-42DC-93F4-22435A922905}" type="sibTrans" cxnId="{4574CC16-4934-42AE-B57A-ADC3CF4A80FD}">
      <dgm:prSet/>
      <dgm:spPr/>
      <dgm:t>
        <a:bodyPr/>
        <a:lstStyle/>
        <a:p>
          <a:endParaRPr lang="en-US"/>
        </a:p>
      </dgm:t>
    </dgm:pt>
    <dgm:pt modelId="{22BE4F8D-7B21-4BC2-8A6E-D33659093E8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Services</a:t>
          </a:r>
        </a:p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SUD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EBCF32-FD46-44AC-AFF1-6C1686F91416}" type="parTrans" cxnId="{696D861A-D10F-4DAF-9D99-7E361EBC8107}">
      <dgm:prSet/>
      <dgm:spPr/>
      <dgm:t>
        <a:bodyPr/>
        <a:lstStyle/>
        <a:p>
          <a:endParaRPr lang="en-US"/>
        </a:p>
      </dgm:t>
    </dgm:pt>
    <dgm:pt modelId="{1BDC1A93-31DB-4EBB-8E4C-A4D9962E0892}" type="sibTrans" cxnId="{696D861A-D10F-4DAF-9D99-7E361EBC8107}">
      <dgm:prSet/>
      <dgm:spPr/>
      <dgm:t>
        <a:bodyPr/>
        <a:lstStyle/>
        <a:p>
          <a:endParaRPr lang="en-US"/>
        </a:p>
      </dgm:t>
    </dgm:pt>
    <dgm:pt modelId="{A94B3794-03DC-465F-93A2-4036381E0CD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Urinalysis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337EFB-11F7-42C1-8C7A-93279DE647D0}" type="parTrans" cxnId="{E42312CA-5AE0-4E0C-8DD1-77A8B78FF1CC}">
      <dgm:prSet/>
      <dgm:spPr/>
      <dgm:t>
        <a:bodyPr/>
        <a:lstStyle/>
        <a:p>
          <a:endParaRPr lang="en-US"/>
        </a:p>
      </dgm:t>
    </dgm:pt>
    <dgm:pt modelId="{21995276-3E6E-43F4-82F9-12EDD30092C0}" type="sibTrans" cxnId="{E42312CA-5AE0-4E0C-8DD1-77A8B78FF1CC}">
      <dgm:prSet/>
      <dgm:spPr/>
      <dgm:t>
        <a:bodyPr/>
        <a:lstStyle/>
        <a:p>
          <a:endParaRPr lang="en-US"/>
        </a:p>
      </dgm:t>
    </dgm:pt>
    <dgm:pt modelId="{D9C01E36-42EE-4442-BEC6-7A24D4D51BF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Court Hearings 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DECBC7-E234-478E-9FCB-59255F769E4B}" type="parTrans" cxnId="{BB621977-7838-4892-BBBD-5A4F76733E86}">
      <dgm:prSet/>
      <dgm:spPr/>
      <dgm:t>
        <a:bodyPr/>
        <a:lstStyle/>
        <a:p>
          <a:endParaRPr lang="en-US"/>
        </a:p>
      </dgm:t>
    </dgm:pt>
    <dgm:pt modelId="{7387C0CB-F70B-4D7A-ABB6-2D95EB047B4A}" type="sibTrans" cxnId="{BB621977-7838-4892-BBBD-5A4F76733E86}">
      <dgm:prSet/>
      <dgm:spPr/>
      <dgm:t>
        <a:bodyPr/>
        <a:lstStyle/>
        <a:p>
          <a:endParaRPr lang="en-US"/>
        </a:p>
      </dgm:t>
    </dgm:pt>
    <dgm:pt modelId="{0E2DB14D-D1EF-4F23-B253-7CFCD5B2C3E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Case Mgt</a:t>
          </a:r>
        </a:p>
        <a:p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16C096-A866-40EA-B2EF-B639C3BC8486}" type="parTrans" cxnId="{4C9A5CBC-8BE1-4935-B038-1CCA4CAEF6A4}">
      <dgm:prSet/>
      <dgm:spPr/>
      <dgm:t>
        <a:bodyPr/>
        <a:lstStyle/>
        <a:p>
          <a:endParaRPr lang="en-US"/>
        </a:p>
      </dgm:t>
    </dgm:pt>
    <dgm:pt modelId="{360F3BCA-9AEB-4205-9F85-3E85153A67C8}" type="sibTrans" cxnId="{4C9A5CBC-8BE1-4935-B038-1CCA4CAEF6A4}">
      <dgm:prSet/>
      <dgm:spPr/>
      <dgm:t>
        <a:bodyPr/>
        <a:lstStyle/>
        <a:p>
          <a:endParaRPr lang="en-US"/>
        </a:p>
      </dgm:t>
    </dgm:pt>
    <dgm:pt modelId="{2EB9FDD3-DFA0-4718-B3A7-2D92DF54C1B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Services Ancillary</a:t>
          </a:r>
        </a:p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Mental Health </a:t>
          </a:r>
        </a:p>
      </dgm:t>
    </dgm:pt>
    <dgm:pt modelId="{421E32E4-8FB0-4685-B6B1-1B9775F66694}" type="parTrans" cxnId="{07BECA9B-F4F1-4CD0-B519-95182AD8E21E}">
      <dgm:prSet/>
      <dgm:spPr/>
      <dgm:t>
        <a:bodyPr/>
        <a:lstStyle/>
        <a:p>
          <a:endParaRPr lang="en-US"/>
        </a:p>
      </dgm:t>
    </dgm:pt>
    <dgm:pt modelId="{95CED062-7786-455E-B9E6-E7DED96A3BF7}" type="sibTrans" cxnId="{07BECA9B-F4F1-4CD0-B519-95182AD8E21E}">
      <dgm:prSet/>
      <dgm:spPr/>
      <dgm:t>
        <a:bodyPr/>
        <a:lstStyle/>
        <a:p>
          <a:endParaRPr lang="en-US"/>
        </a:p>
      </dgm:t>
    </dgm:pt>
    <dgm:pt modelId="{9BBC1D3C-8395-40A6-9DF7-B9FA97D5087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MAT </a:t>
          </a:r>
          <a:endParaRPr lang="en-US" sz="1600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6D89CC-93E1-480A-A576-78C75F783F74}" type="parTrans" cxnId="{ACD4EB1B-E77B-4B30-AEB1-BF65D16DF7C2}">
      <dgm:prSet/>
      <dgm:spPr/>
      <dgm:t>
        <a:bodyPr/>
        <a:lstStyle/>
        <a:p>
          <a:endParaRPr lang="en-US"/>
        </a:p>
      </dgm:t>
    </dgm:pt>
    <dgm:pt modelId="{2B55AF6E-96EE-41DE-97B1-375F8C5A8CC3}" type="sibTrans" cxnId="{ACD4EB1B-E77B-4B30-AEB1-BF65D16DF7C2}">
      <dgm:prSet/>
      <dgm:spPr/>
      <dgm:t>
        <a:bodyPr/>
        <a:lstStyle/>
        <a:p>
          <a:endParaRPr lang="en-US"/>
        </a:p>
      </dgm:t>
    </dgm:pt>
    <dgm:pt modelId="{131B9033-661F-4FED-B5C1-358AC03AB300}">
      <dgm:prSet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 baseline="0" dirty="0">
            <a:solidFill>
              <a:schemeClr val="tx1"/>
            </a:solidFill>
          </a:endParaRPr>
        </a:p>
      </dgm:t>
    </dgm:pt>
    <dgm:pt modelId="{769D7A15-1456-4360-9B0E-E02D8C684B18}" type="parTrans" cxnId="{7905BEA2-8616-4567-A5F1-25A9EFCD7578}">
      <dgm:prSet/>
      <dgm:spPr/>
      <dgm:t>
        <a:bodyPr/>
        <a:lstStyle/>
        <a:p>
          <a:endParaRPr lang="en-US"/>
        </a:p>
      </dgm:t>
    </dgm:pt>
    <dgm:pt modelId="{7250C389-ABAE-47E3-85F7-F016CBC459CC}" type="sibTrans" cxnId="{7905BEA2-8616-4567-A5F1-25A9EFCD7578}">
      <dgm:prSet/>
      <dgm:spPr/>
      <dgm:t>
        <a:bodyPr/>
        <a:lstStyle/>
        <a:p>
          <a:endParaRPr lang="en-US"/>
        </a:p>
      </dgm:t>
    </dgm:pt>
    <dgm:pt modelId="{223DB254-7258-4024-BF44-650BCC493298}">
      <dgm:prSet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EF43343D-BCE9-4CA4-8A80-8509D2DFF58B}" type="parTrans" cxnId="{D033D5FA-8CCD-4A9B-935A-C31E8F1ADA65}">
      <dgm:prSet/>
      <dgm:spPr/>
      <dgm:t>
        <a:bodyPr/>
        <a:lstStyle/>
        <a:p>
          <a:endParaRPr lang="en-US"/>
        </a:p>
      </dgm:t>
    </dgm:pt>
    <dgm:pt modelId="{7148841C-9870-4A41-8066-FC6A3818DB07}" type="sibTrans" cxnId="{D033D5FA-8CCD-4A9B-935A-C31E8F1ADA65}">
      <dgm:prSet/>
      <dgm:spPr/>
      <dgm:t>
        <a:bodyPr/>
        <a:lstStyle/>
        <a:p>
          <a:endParaRPr lang="en-US"/>
        </a:p>
      </dgm:t>
    </dgm:pt>
    <dgm:pt modelId="{3ACF135C-B479-40B4-B57E-90C1747D7CF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Probation</a:t>
          </a:r>
          <a:endParaRPr lang="en-US" sz="1400" dirty="0"/>
        </a:p>
      </dgm:t>
    </dgm:pt>
    <dgm:pt modelId="{84F115CA-1B71-449F-8663-230624BE534F}" type="parTrans" cxnId="{4A020208-D234-4DFB-8058-57A2634CBF61}">
      <dgm:prSet/>
      <dgm:spPr/>
      <dgm:t>
        <a:bodyPr/>
        <a:lstStyle/>
        <a:p>
          <a:endParaRPr lang="en-US"/>
        </a:p>
      </dgm:t>
    </dgm:pt>
    <dgm:pt modelId="{B4A39E77-8834-42A4-BA61-D893A432A9C0}" type="sibTrans" cxnId="{4A020208-D234-4DFB-8058-57A2634CBF61}">
      <dgm:prSet/>
      <dgm:spPr/>
      <dgm:t>
        <a:bodyPr/>
        <a:lstStyle/>
        <a:p>
          <a:endParaRPr lang="en-US"/>
        </a:p>
      </dgm:t>
    </dgm:pt>
    <dgm:pt modelId="{19C15AB0-EA24-43DB-9FD2-08AEF4B4E01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HEAT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14AC4E-2F33-404F-B7F1-CBFE541CF6AA}" type="parTrans" cxnId="{75286103-EB46-4E6D-891C-9CB155F51362}">
      <dgm:prSet/>
      <dgm:spPr/>
      <dgm:t>
        <a:bodyPr/>
        <a:lstStyle/>
        <a:p>
          <a:endParaRPr lang="en-US"/>
        </a:p>
      </dgm:t>
    </dgm:pt>
    <dgm:pt modelId="{46812FEA-13EA-423E-968C-405EA45B7816}" type="sibTrans" cxnId="{75286103-EB46-4E6D-891C-9CB155F51362}">
      <dgm:prSet/>
      <dgm:spPr/>
      <dgm:t>
        <a:bodyPr/>
        <a:lstStyle/>
        <a:p>
          <a:endParaRPr lang="en-US"/>
        </a:p>
      </dgm:t>
    </dgm:pt>
    <dgm:pt modelId="{BBF5F411-812A-414A-9919-16E8A58BC348}" type="pres">
      <dgm:prSet presAssocID="{BBAEA613-91E2-4F1E-A009-14505211AD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317-FDBB-4C0A-925A-21276AA3DBDB}" type="pres">
      <dgm:prSet presAssocID="{BBAEA613-91E2-4F1E-A009-14505211AD0C}" presName="radial" presStyleCnt="0">
        <dgm:presLayoutVars>
          <dgm:animLvl val="ctr"/>
        </dgm:presLayoutVars>
      </dgm:prSet>
      <dgm:spPr/>
    </dgm:pt>
    <dgm:pt modelId="{1D081243-C09B-4BA4-899F-B11A94E02284}" type="pres">
      <dgm:prSet presAssocID="{8D20B156-E7DA-491C-A18D-2DDFC06A8483}" presName="centerShape" presStyleLbl="vennNode1" presStyleIdx="0" presStyleCnt="11"/>
      <dgm:spPr/>
      <dgm:t>
        <a:bodyPr/>
        <a:lstStyle/>
        <a:p>
          <a:endParaRPr lang="en-US"/>
        </a:p>
      </dgm:t>
    </dgm:pt>
    <dgm:pt modelId="{9D236625-9A43-407A-A956-94B9C9A080C9}" type="pres">
      <dgm:prSet presAssocID="{22BE4F8D-7B21-4BC2-8A6E-D33659093E8A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DA45-F976-4878-B692-74BBE7523127}" type="pres">
      <dgm:prSet presAssocID="{A94B3794-03DC-465F-93A2-4036381E0CD3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016B6-3B99-41ED-B2A2-7A66148DE8AD}" type="pres">
      <dgm:prSet presAssocID="{19C15AB0-EA24-43DB-9FD2-08AEF4B4E019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F18A9-C1F6-475C-8E1F-4C9ED0A0FF23}" type="pres">
      <dgm:prSet presAssocID="{D9C01E36-42EE-4442-BEC6-7A24D4D51BF8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B955D-E255-4DDE-BB80-CCFC2D0A407A}" type="pres">
      <dgm:prSet presAssocID="{0E2DB14D-D1EF-4F23-B253-7CFCD5B2C3E5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AB1D6-AF51-4F70-B6BA-B56C33BA7D72}" type="pres">
      <dgm:prSet presAssocID="{2EB9FDD3-DFA0-4718-B3A7-2D92DF54C1B5}" presName="node" presStyleLbl="vennNode1" presStyleIdx="6" presStyleCnt="11" custRadScaleRad="99767" custRadScaleInc="-5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0292E-73BF-4154-8D2D-A2FCF9ACBE0D}" type="pres">
      <dgm:prSet presAssocID="{3ACF135C-B479-40B4-B57E-90C1747D7CFA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062FF-F808-4E2E-80D0-7060874EFF7C}" type="pres">
      <dgm:prSet presAssocID="{223DB254-7258-4024-BF44-650BCC493298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0D57C-F5AA-4F3B-85FC-ECDDB2E7E327}" type="pres">
      <dgm:prSet presAssocID="{131B9033-661F-4FED-B5C1-358AC03AB300}" presName="node" presStyleLbl="vennNode1" presStyleIdx="9" presStyleCnt="11" custScaleY="86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C1608-DD91-4786-B0FE-4932D7036048}" type="pres">
      <dgm:prSet presAssocID="{9BBC1D3C-8395-40A6-9DF7-B9FA97D50879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84F8C-3179-492A-9181-F4604ECA509A}" type="presOf" srcId="{3ACF135C-B479-40B4-B57E-90C1747D7CFA}" destId="{8420292E-73BF-4154-8D2D-A2FCF9ACBE0D}" srcOrd="0" destOrd="0" presId="urn:microsoft.com/office/officeart/2005/8/layout/radial3"/>
    <dgm:cxn modelId="{12767EE5-C856-4A08-9E6A-AF82F7AFBBEA}" type="presOf" srcId="{223DB254-7258-4024-BF44-650BCC493298}" destId="{210062FF-F808-4E2E-80D0-7060874EFF7C}" srcOrd="0" destOrd="0" presId="urn:microsoft.com/office/officeart/2005/8/layout/radial3"/>
    <dgm:cxn modelId="{A9246F40-7864-49F1-98F4-DDDE14935373}" type="presOf" srcId="{BBAEA613-91E2-4F1E-A009-14505211AD0C}" destId="{BBF5F411-812A-414A-9919-16E8A58BC348}" srcOrd="0" destOrd="0" presId="urn:microsoft.com/office/officeart/2005/8/layout/radial3"/>
    <dgm:cxn modelId="{4C9A5CBC-8BE1-4935-B038-1CCA4CAEF6A4}" srcId="{8D20B156-E7DA-491C-A18D-2DDFC06A8483}" destId="{0E2DB14D-D1EF-4F23-B253-7CFCD5B2C3E5}" srcOrd="4" destOrd="0" parTransId="{6E16C096-A866-40EA-B2EF-B639C3BC8486}" sibTransId="{360F3BCA-9AEB-4205-9F85-3E85153A67C8}"/>
    <dgm:cxn modelId="{3FE5B8E2-9EC8-468E-B7EF-90861E35285F}" type="presOf" srcId="{8D20B156-E7DA-491C-A18D-2DDFC06A8483}" destId="{1D081243-C09B-4BA4-899F-B11A94E02284}" srcOrd="0" destOrd="0" presId="urn:microsoft.com/office/officeart/2005/8/layout/radial3"/>
    <dgm:cxn modelId="{A401F93A-AB44-4A5D-AA1F-3ABDF2A58D56}" type="presOf" srcId="{2EB9FDD3-DFA0-4718-B3A7-2D92DF54C1B5}" destId="{CE5AB1D6-AF51-4F70-B6BA-B56C33BA7D72}" srcOrd="0" destOrd="0" presId="urn:microsoft.com/office/officeart/2005/8/layout/radial3"/>
    <dgm:cxn modelId="{B8F64CE3-1894-4C5B-9A96-6DC9CC4AB481}" type="presOf" srcId="{131B9033-661F-4FED-B5C1-358AC03AB300}" destId="{07A0D57C-F5AA-4F3B-85FC-ECDDB2E7E327}" srcOrd="0" destOrd="0" presId="urn:microsoft.com/office/officeart/2005/8/layout/radial3"/>
    <dgm:cxn modelId="{ACD4EB1B-E77B-4B30-AEB1-BF65D16DF7C2}" srcId="{8D20B156-E7DA-491C-A18D-2DDFC06A8483}" destId="{9BBC1D3C-8395-40A6-9DF7-B9FA97D50879}" srcOrd="9" destOrd="0" parTransId="{136D89CC-93E1-480A-A576-78C75F783F74}" sibTransId="{2B55AF6E-96EE-41DE-97B1-375F8C5A8CC3}"/>
    <dgm:cxn modelId="{0C45F242-B110-40A6-A486-BF974194FCBA}" type="presOf" srcId="{9BBC1D3C-8395-40A6-9DF7-B9FA97D50879}" destId="{61DC1608-DD91-4786-B0FE-4932D7036048}" srcOrd="0" destOrd="0" presId="urn:microsoft.com/office/officeart/2005/8/layout/radial3"/>
    <dgm:cxn modelId="{34EAD003-3560-4A9C-B726-C98E8336FDCD}" type="presOf" srcId="{19C15AB0-EA24-43DB-9FD2-08AEF4B4E019}" destId="{2D1016B6-3B99-41ED-B2A2-7A66148DE8AD}" srcOrd="0" destOrd="0" presId="urn:microsoft.com/office/officeart/2005/8/layout/radial3"/>
    <dgm:cxn modelId="{75286103-EB46-4E6D-891C-9CB155F51362}" srcId="{8D20B156-E7DA-491C-A18D-2DDFC06A8483}" destId="{19C15AB0-EA24-43DB-9FD2-08AEF4B4E019}" srcOrd="2" destOrd="0" parTransId="{FF14AC4E-2F33-404F-B7F1-CBFE541CF6AA}" sibTransId="{46812FEA-13EA-423E-968C-405EA45B7816}"/>
    <dgm:cxn modelId="{4A020208-D234-4DFB-8058-57A2634CBF61}" srcId="{8D20B156-E7DA-491C-A18D-2DDFC06A8483}" destId="{3ACF135C-B479-40B4-B57E-90C1747D7CFA}" srcOrd="6" destOrd="0" parTransId="{84F115CA-1B71-449F-8663-230624BE534F}" sibTransId="{B4A39E77-8834-42A4-BA61-D893A432A9C0}"/>
    <dgm:cxn modelId="{22BDA529-869C-4B7C-AB4D-5F6A92A80A3C}" type="presOf" srcId="{D9C01E36-42EE-4442-BEC6-7A24D4D51BF8}" destId="{FA6F18A9-C1F6-475C-8E1F-4C9ED0A0FF23}" srcOrd="0" destOrd="0" presId="urn:microsoft.com/office/officeart/2005/8/layout/radial3"/>
    <dgm:cxn modelId="{40829D48-F38D-488C-B9A4-F498D451BCDA}" type="presOf" srcId="{A94B3794-03DC-465F-93A2-4036381E0CD3}" destId="{E8D8DA45-F976-4878-B692-74BBE7523127}" srcOrd="0" destOrd="0" presId="urn:microsoft.com/office/officeart/2005/8/layout/radial3"/>
    <dgm:cxn modelId="{07BECA9B-F4F1-4CD0-B519-95182AD8E21E}" srcId="{8D20B156-E7DA-491C-A18D-2DDFC06A8483}" destId="{2EB9FDD3-DFA0-4718-B3A7-2D92DF54C1B5}" srcOrd="5" destOrd="0" parTransId="{421E32E4-8FB0-4685-B6B1-1B9775F66694}" sibTransId="{95CED062-7786-455E-B9E6-E7DED96A3BF7}"/>
    <dgm:cxn modelId="{D6D75E77-F947-4E65-83BB-6CFD66171DDC}" type="presOf" srcId="{0E2DB14D-D1EF-4F23-B253-7CFCD5B2C3E5}" destId="{7E1B955D-E255-4DDE-BB80-CCFC2D0A407A}" srcOrd="0" destOrd="0" presId="urn:microsoft.com/office/officeart/2005/8/layout/radial3"/>
    <dgm:cxn modelId="{A9CFFA40-C4CB-4101-B91F-5120B510C062}" type="presOf" srcId="{22BE4F8D-7B21-4BC2-8A6E-D33659093E8A}" destId="{9D236625-9A43-407A-A956-94B9C9A080C9}" srcOrd="0" destOrd="0" presId="urn:microsoft.com/office/officeart/2005/8/layout/radial3"/>
    <dgm:cxn modelId="{E42312CA-5AE0-4E0C-8DD1-77A8B78FF1CC}" srcId="{8D20B156-E7DA-491C-A18D-2DDFC06A8483}" destId="{A94B3794-03DC-465F-93A2-4036381E0CD3}" srcOrd="1" destOrd="0" parTransId="{A8337EFB-11F7-42C1-8C7A-93279DE647D0}" sibTransId="{21995276-3E6E-43F4-82F9-12EDD30092C0}"/>
    <dgm:cxn modelId="{7905BEA2-8616-4567-A5F1-25A9EFCD7578}" srcId="{8D20B156-E7DA-491C-A18D-2DDFC06A8483}" destId="{131B9033-661F-4FED-B5C1-358AC03AB300}" srcOrd="8" destOrd="0" parTransId="{769D7A15-1456-4360-9B0E-E02D8C684B18}" sibTransId="{7250C389-ABAE-47E3-85F7-F016CBC459CC}"/>
    <dgm:cxn modelId="{BB621977-7838-4892-BBBD-5A4F76733E86}" srcId="{8D20B156-E7DA-491C-A18D-2DDFC06A8483}" destId="{D9C01E36-42EE-4442-BEC6-7A24D4D51BF8}" srcOrd="3" destOrd="0" parTransId="{3DDECBC7-E234-478E-9FCB-59255F769E4B}" sibTransId="{7387C0CB-F70B-4D7A-ABB6-2D95EB047B4A}"/>
    <dgm:cxn modelId="{D033D5FA-8CCD-4A9B-935A-C31E8F1ADA65}" srcId="{8D20B156-E7DA-491C-A18D-2DDFC06A8483}" destId="{223DB254-7258-4024-BF44-650BCC493298}" srcOrd="7" destOrd="0" parTransId="{EF43343D-BCE9-4CA4-8A80-8509D2DFF58B}" sibTransId="{7148841C-9870-4A41-8066-FC6A3818DB07}"/>
    <dgm:cxn modelId="{696D861A-D10F-4DAF-9D99-7E361EBC8107}" srcId="{8D20B156-E7DA-491C-A18D-2DDFC06A8483}" destId="{22BE4F8D-7B21-4BC2-8A6E-D33659093E8A}" srcOrd="0" destOrd="0" parTransId="{5DEBCF32-FD46-44AC-AFF1-6C1686F91416}" sibTransId="{1BDC1A93-31DB-4EBB-8E4C-A4D9962E0892}"/>
    <dgm:cxn modelId="{4574CC16-4934-42AE-B57A-ADC3CF4A80FD}" srcId="{BBAEA613-91E2-4F1E-A009-14505211AD0C}" destId="{8D20B156-E7DA-491C-A18D-2DDFC06A8483}" srcOrd="0" destOrd="0" parTransId="{75035268-0A43-4261-A744-5EB0D075C9B6}" sibTransId="{F744F68A-C775-42DC-93F4-22435A922905}"/>
    <dgm:cxn modelId="{8C4ACC24-06E9-454C-B01C-11B445498CA6}" type="presParOf" srcId="{BBF5F411-812A-414A-9919-16E8A58BC348}" destId="{4452C317-FDBB-4C0A-925A-21276AA3DBDB}" srcOrd="0" destOrd="0" presId="urn:microsoft.com/office/officeart/2005/8/layout/radial3"/>
    <dgm:cxn modelId="{E014E578-62B1-44D8-A5E8-13D976D883FB}" type="presParOf" srcId="{4452C317-FDBB-4C0A-925A-21276AA3DBDB}" destId="{1D081243-C09B-4BA4-899F-B11A94E02284}" srcOrd="0" destOrd="0" presId="urn:microsoft.com/office/officeart/2005/8/layout/radial3"/>
    <dgm:cxn modelId="{BADE3FA1-A44F-499B-BBC9-0CC30266AE29}" type="presParOf" srcId="{4452C317-FDBB-4C0A-925A-21276AA3DBDB}" destId="{9D236625-9A43-407A-A956-94B9C9A080C9}" srcOrd="1" destOrd="0" presId="urn:microsoft.com/office/officeart/2005/8/layout/radial3"/>
    <dgm:cxn modelId="{3B700691-AF15-4E93-8340-D1756C5370C0}" type="presParOf" srcId="{4452C317-FDBB-4C0A-925A-21276AA3DBDB}" destId="{E8D8DA45-F976-4878-B692-74BBE7523127}" srcOrd="2" destOrd="0" presId="urn:microsoft.com/office/officeart/2005/8/layout/radial3"/>
    <dgm:cxn modelId="{8B14E12A-4763-4114-8043-117A6246A537}" type="presParOf" srcId="{4452C317-FDBB-4C0A-925A-21276AA3DBDB}" destId="{2D1016B6-3B99-41ED-B2A2-7A66148DE8AD}" srcOrd="3" destOrd="0" presId="urn:microsoft.com/office/officeart/2005/8/layout/radial3"/>
    <dgm:cxn modelId="{DCFAEF82-760C-4632-896D-D93FFC4CE1B5}" type="presParOf" srcId="{4452C317-FDBB-4C0A-925A-21276AA3DBDB}" destId="{FA6F18A9-C1F6-475C-8E1F-4C9ED0A0FF23}" srcOrd="4" destOrd="0" presId="urn:microsoft.com/office/officeart/2005/8/layout/radial3"/>
    <dgm:cxn modelId="{6D64A584-AE89-4B47-9239-487B7F3C5486}" type="presParOf" srcId="{4452C317-FDBB-4C0A-925A-21276AA3DBDB}" destId="{7E1B955D-E255-4DDE-BB80-CCFC2D0A407A}" srcOrd="5" destOrd="0" presId="urn:microsoft.com/office/officeart/2005/8/layout/radial3"/>
    <dgm:cxn modelId="{A87AC835-227D-488A-8508-48AA3F23EF41}" type="presParOf" srcId="{4452C317-FDBB-4C0A-925A-21276AA3DBDB}" destId="{CE5AB1D6-AF51-4F70-B6BA-B56C33BA7D72}" srcOrd="6" destOrd="0" presId="urn:microsoft.com/office/officeart/2005/8/layout/radial3"/>
    <dgm:cxn modelId="{DFE925B2-83BA-4A0A-B59A-3F55648C4891}" type="presParOf" srcId="{4452C317-FDBB-4C0A-925A-21276AA3DBDB}" destId="{8420292E-73BF-4154-8D2D-A2FCF9ACBE0D}" srcOrd="7" destOrd="0" presId="urn:microsoft.com/office/officeart/2005/8/layout/radial3"/>
    <dgm:cxn modelId="{7E83CDF7-8FEE-4E62-B411-82D09383A912}" type="presParOf" srcId="{4452C317-FDBB-4C0A-925A-21276AA3DBDB}" destId="{210062FF-F808-4E2E-80D0-7060874EFF7C}" srcOrd="8" destOrd="0" presId="urn:microsoft.com/office/officeart/2005/8/layout/radial3"/>
    <dgm:cxn modelId="{A42102A3-D717-467B-8C5E-3BB5806F905A}" type="presParOf" srcId="{4452C317-FDBB-4C0A-925A-21276AA3DBDB}" destId="{07A0D57C-F5AA-4F3B-85FC-ECDDB2E7E327}" srcOrd="9" destOrd="0" presId="urn:microsoft.com/office/officeart/2005/8/layout/radial3"/>
    <dgm:cxn modelId="{AB81708D-382A-4760-8B91-888D038930DB}" type="presParOf" srcId="{4452C317-FDBB-4C0A-925A-21276AA3DBDB}" destId="{61DC1608-DD91-4786-B0FE-4932D7036048}" srcOrd="10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81243-C09B-4BA4-899F-B11A94E02284}">
      <dsp:nvSpPr>
        <dsp:cNvPr id="0" name=""/>
        <dsp:cNvSpPr/>
      </dsp:nvSpPr>
      <dsp:spPr>
        <a:xfrm>
          <a:off x="2803807" y="1052486"/>
          <a:ext cx="2621985" cy="262198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Client</a:t>
          </a:r>
          <a:endParaRPr lang="en-US" sz="4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87788" y="1436467"/>
        <a:ext cx="1854023" cy="1854023"/>
      </dsp:txXfrm>
    </dsp:sp>
    <dsp:sp modelId="{9D236625-9A43-407A-A956-94B9C9A080C9}">
      <dsp:nvSpPr>
        <dsp:cNvPr id="0" name=""/>
        <dsp:cNvSpPr/>
      </dsp:nvSpPr>
      <dsp:spPr>
        <a:xfrm>
          <a:off x="3459303" y="468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SUD</a:t>
          </a:r>
          <a:endParaRPr lang="en-U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51293" y="192458"/>
        <a:ext cx="927012" cy="927012"/>
      </dsp:txXfrm>
    </dsp:sp>
    <dsp:sp modelId="{E8D8DA45-F976-4878-B692-74BBE7523127}">
      <dsp:nvSpPr>
        <dsp:cNvPr id="0" name=""/>
        <dsp:cNvSpPr/>
      </dsp:nvSpPr>
      <dsp:spPr>
        <a:xfrm>
          <a:off x="4462955" y="326574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Urinalysis</a:t>
          </a:r>
          <a:endParaRPr lang="en-U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54945" y="518564"/>
        <a:ext cx="927012" cy="927012"/>
      </dsp:txXfrm>
    </dsp:sp>
    <dsp:sp modelId="{2D1016B6-3B99-41ED-B2A2-7A66148DE8AD}">
      <dsp:nvSpPr>
        <dsp:cNvPr id="0" name=""/>
        <dsp:cNvSpPr/>
      </dsp:nvSpPr>
      <dsp:spPr>
        <a:xfrm>
          <a:off x="5083247" y="1180332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HEAT</a:t>
          </a:r>
          <a:endParaRPr lang="en-U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275237" y="1372322"/>
        <a:ext cx="927012" cy="927012"/>
      </dsp:txXfrm>
    </dsp:sp>
    <dsp:sp modelId="{FA6F18A9-C1F6-475C-8E1F-4C9ED0A0FF23}">
      <dsp:nvSpPr>
        <dsp:cNvPr id="0" name=""/>
        <dsp:cNvSpPr/>
      </dsp:nvSpPr>
      <dsp:spPr>
        <a:xfrm>
          <a:off x="5083247" y="2235634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Court Hearings </a:t>
          </a:r>
          <a:endParaRPr lang="en-U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275237" y="2427624"/>
        <a:ext cx="927012" cy="927012"/>
      </dsp:txXfrm>
    </dsp:sp>
    <dsp:sp modelId="{7E1B955D-E255-4DDE-BB80-CCFC2D0A407A}">
      <dsp:nvSpPr>
        <dsp:cNvPr id="0" name=""/>
        <dsp:cNvSpPr/>
      </dsp:nvSpPr>
      <dsp:spPr>
        <a:xfrm>
          <a:off x="4462955" y="3089392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Case Mgt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54945" y="3281382"/>
        <a:ext cx="927012" cy="927012"/>
      </dsp:txXfrm>
    </dsp:sp>
    <dsp:sp modelId="{CE5AB1D6-AF51-4F70-B6BA-B56C33BA7D72}">
      <dsp:nvSpPr>
        <dsp:cNvPr id="0" name=""/>
        <dsp:cNvSpPr/>
      </dsp:nvSpPr>
      <dsp:spPr>
        <a:xfrm>
          <a:off x="3518183" y="3410502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Services Ancillary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Mental Health </a:t>
          </a:r>
        </a:p>
      </dsp:txBody>
      <dsp:txXfrm>
        <a:off x="3710173" y="3602492"/>
        <a:ext cx="927012" cy="927012"/>
      </dsp:txXfrm>
    </dsp:sp>
    <dsp:sp modelId="{8420292E-73BF-4154-8D2D-A2FCF9ACBE0D}">
      <dsp:nvSpPr>
        <dsp:cNvPr id="0" name=""/>
        <dsp:cNvSpPr/>
      </dsp:nvSpPr>
      <dsp:spPr>
        <a:xfrm>
          <a:off x="2455651" y="3089392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Probation</a:t>
          </a:r>
          <a:endParaRPr lang="en-US" sz="1400" kern="1200" dirty="0"/>
        </a:p>
      </dsp:txBody>
      <dsp:txXfrm>
        <a:off x="2647641" y="3281382"/>
        <a:ext cx="927012" cy="927012"/>
      </dsp:txXfrm>
    </dsp:sp>
    <dsp:sp modelId="{210062FF-F808-4E2E-80D0-7060874EFF7C}">
      <dsp:nvSpPr>
        <dsp:cNvPr id="0" name=""/>
        <dsp:cNvSpPr/>
      </dsp:nvSpPr>
      <dsp:spPr>
        <a:xfrm>
          <a:off x="1835360" y="2235634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2027350" y="2427624"/>
        <a:ext cx="927012" cy="927012"/>
      </dsp:txXfrm>
    </dsp:sp>
    <dsp:sp modelId="{07A0D57C-F5AA-4F3B-85FC-ECDDB2E7E327}">
      <dsp:nvSpPr>
        <dsp:cNvPr id="0" name=""/>
        <dsp:cNvSpPr/>
      </dsp:nvSpPr>
      <dsp:spPr>
        <a:xfrm>
          <a:off x="1835360" y="1269243"/>
          <a:ext cx="1310992" cy="113316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baseline="0" dirty="0">
            <a:solidFill>
              <a:schemeClr val="tx1"/>
            </a:solidFill>
          </a:endParaRPr>
        </a:p>
      </dsp:txBody>
      <dsp:txXfrm>
        <a:off x="2027350" y="1435192"/>
        <a:ext cx="927012" cy="801271"/>
      </dsp:txXfrm>
    </dsp:sp>
    <dsp:sp modelId="{61DC1608-DD91-4786-B0FE-4932D7036048}">
      <dsp:nvSpPr>
        <dsp:cNvPr id="0" name=""/>
        <dsp:cNvSpPr/>
      </dsp:nvSpPr>
      <dsp:spPr>
        <a:xfrm>
          <a:off x="2455651" y="326574"/>
          <a:ext cx="1310992" cy="131099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MAT </a:t>
          </a:r>
          <a:endParaRPr lang="en-US" sz="1600" b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47641" y="518564"/>
        <a:ext cx="927012" cy="92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414462" y="1162050"/>
            <a:ext cx="4181475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760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24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87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601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0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10" y="400107"/>
            <a:ext cx="7759700" cy="48132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301212" y="3151303"/>
            <a:ext cx="207779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78541" y="728844"/>
            <a:ext cx="7500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90454"/>
            <a:ext cx="7772400" cy="260999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Cleveland Municipal</a:t>
            </a:r>
            <a:br>
              <a:rPr lang="en-US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Drug Court: </a:t>
            </a:r>
            <a:br>
              <a:rPr lang="en-US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2014-2017 SAMHSA CSAT </a:t>
            </a:r>
            <a:br>
              <a:rPr lang="en-US" sz="2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Adult Treatment Drug Court Grant 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85882"/>
            <a:ext cx="6840071" cy="205291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Margaret Baughman</a:t>
            </a:r>
          </a:p>
          <a:p>
            <a:pPr algn="r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Madison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Wheeler, BS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Paul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Tuschman, BA</a:t>
            </a:r>
          </a:p>
          <a:p>
            <a:pPr algn="r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Begun Center 2-19-16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2014-2017 CSAT </a:t>
            </a:r>
            <a:r>
              <a:rPr lang="en-US" sz="3200" b="1" dirty="0" smtClean="0">
                <a:latin typeface="+mn-lt"/>
                <a:cs typeface="Arial" pitchFamily="34" charset="0"/>
              </a:rPr>
              <a:t>Drug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Court Grant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9" y="1187355"/>
            <a:ext cx="8868599" cy="5082894"/>
          </a:xfrm>
        </p:spPr>
        <p:txBody>
          <a:bodyPr/>
          <a:lstStyle/>
          <a:p>
            <a:r>
              <a:rPr lang="en-US" sz="2600" dirty="0">
                <a:latin typeface="+mn-lt"/>
              </a:rPr>
              <a:t>H</a:t>
            </a:r>
            <a:r>
              <a:rPr lang="en-US" sz="2600" dirty="0" smtClean="0">
                <a:latin typeface="+mn-lt"/>
              </a:rPr>
              <a:t>as </a:t>
            </a:r>
            <a:r>
              <a:rPr lang="en-US" sz="2600" dirty="0">
                <a:latin typeface="+mn-lt"/>
              </a:rPr>
              <a:t>allowed for the expansion of the Drug Court docket for defendants presenting </a:t>
            </a:r>
            <a:r>
              <a:rPr lang="en-US" sz="2600" dirty="0" smtClean="0">
                <a:latin typeface="+mn-lt"/>
              </a:rPr>
              <a:t>with</a:t>
            </a:r>
            <a:r>
              <a:rPr lang="en-US" sz="2600" dirty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substance </a:t>
            </a:r>
            <a:r>
              <a:rPr lang="en-US" sz="2600" b="1" dirty="0">
                <a:latin typeface="+mn-lt"/>
              </a:rPr>
              <a:t>use disorder </a:t>
            </a:r>
            <a:r>
              <a:rPr lang="en-US" sz="2600" b="1" dirty="0" smtClean="0">
                <a:latin typeface="+mn-lt"/>
              </a:rPr>
              <a:t>diagnosis </a:t>
            </a:r>
            <a:r>
              <a:rPr lang="en-US" sz="2600" b="1" dirty="0">
                <a:latin typeface="+mn-lt"/>
              </a:rPr>
              <a:t>of opiate dependence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(Severe or Moderate) </a:t>
            </a:r>
            <a:r>
              <a:rPr lang="en-US" sz="2600" b="1" dirty="0" smtClean="0">
                <a:latin typeface="+mn-lt"/>
              </a:rPr>
              <a:t>and </a:t>
            </a:r>
            <a:r>
              <a:rPr lang="en-US" sz="2600" b="1" dirty="0">
                <a:latin typeface="+mn-lt"/>
              </a:rPr>
              <a:t>at risk of failing in less intensive or traditional models of supervision</a:t>
            </a:r>
            <a:r>
              <a:rPr lang="en-US" sz="2600" b="1" dirty="0" smtClean="0">
                <a:latin typeface="+mn-lt"/>
              </a:rPr>
              <a:t>.</a:t>
            </a:r>
          </a:p>
          <a:p>
            <a:r>
              <a:rPr lang="en-US" sz="2600" dirty="0">
                <a:latin typeface="+mn-lt"/>
              </a:rPr>
              <a:t>The proposed intervention strategy includes a comprehensive screening and assessment process for substance use disorder, trauma, recidivism risk, readiness/motivation, HIV and Hepatitis status and Medicaid/ACA eligibility.</a:t>
            </a:r>
            <a:endParaRPr lang="en-US" sz="2600" b="1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1269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2014-2017 CSAT </a:t>
            </a:r>
            <a:r>
              <a:rPr lang="en-US" sz="3200" b="1" dirty="0" smtClean="0">
                <a:latin typeface="+mn-lt"/>
                <a:cs typeface="Arial" pitchFamily="34" charset="0"/>
              </a:rPr>
              <a:t>Drug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Court Grant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9" y="1255594"/>
            <a:ext cx="8759417" cy="4440355"/>
          </a:xfrm>
        </p:spPr>
        <p:txBody>
          <a:bodyPr/>
          <a:lstStyle/>
          <a:p>
            <a:r>
              <a:rPr lang="en-US" sz="2600" b="1" dirty="0">
                <a:latin typeface="+mn-lt"/>
              </a:rPr>
              <a:t>P</a:t>
            </a:r>
            <a:r>
              <a:rPr lang="en-US" sz="2600" b="1" dirty="0" smtClean="0">
                <a:latin typeface="+mn-lt"/>
              </a:rPr>
              <a:t>roject </a:t>
            </a:r>
            <a:r>
              <a:rPr lang="en-US" sz="2600" b="1" dirty="0">
                <a:latin typeface="+mn-lt"/>
              </a:rPr>
              <a:t>goal </a:t>
            </a:r>
            <a:r>
              <a:rPr lang="en-US" sz="2600" dirty="0">
                <a:latin typeface="+mn-lt"/>
              </a:rPr>
              <a:t>is to </a:t>
            </a:r>
            <a:r>
              <a:rPr lang="en-US" sz="2600" b="1" dirty="0">
                <a:latin typeface="+mn-lt"/>
              </a:rPr>
              <a:t>establish a coordinated, multi-system approach </a:t>
            </a:r>
            <a:r>
              <a:rPr lang="en-US" sz="2600" dirty="0">
                <a:latin typeface="+mn-lt"/>
              </a:rPr>
              <a:t>designed</a:t>
            </a:r>
            <a:r>
              <a:rPr lang="en-US" sz="2600" b="1" dirty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to combine the </a:t>
            </a:r>
            <a:r>
              <a:rPr lang="en-US" sz="2600" b="1" dirty="0">
                <a:latin typeface="+mn-lt"/>
              </a:rPr>
              <a:t>sanctioning power </a:t>
            </a:r>
            <a:r>
              <a:rPr lang="en-US" sz="2600" dirty="0">
                <a:latin typeface="+mn-lt"/>
              </a:rPr>
              <a:t>of the Greater Cleveland Drug Court with </a:t>
            </a:r>
            <a:r>
              <a:rPr lang="en-US" sz="2600" b="1" dirty="0">
                <a:latin typeface="+mn-lt"/>
              </a:rPr>
              <a:t>evidence-based treatment </a:t>
            </a:r>
            <a:r>
              <a:rPr lang="en-US" sz="2600" b="1" dirty="0" smtClean="0">
                <a:latin typeface="+mn-lt"/>
              </a:rPr>
              <a:t>approaches.</a:t>
            </a:r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Outcome: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1) reduce incidence of </a:t>
            </a:r>
            <a:r>
              <a:rPr lang="en-US" sz="2600" dirty="0" smtClean="0">
                <a:latin typeface="+mn-lt"/>
              </a:rPr>
              <a:t>SUD relapse</a:t>
            </a:r>
            <a:r>
              <a:rPr lang="en-US" sz="2600" dirty="0">
                <a:latin typeface="+mn-lt"/>
              </a:rPr>
              <a:t>; 2) increase successful treatment completions; 3) reduce </a:t>
            </a:r>
            <a:r>
              <a:rPr lang="en-US" sz="2600" dirty="0" smtClean="0">
                <a:latin typeface="+mn-lt"/>
              </a:rPr>
              <a:t>number </a:t>
            </a:r>
            <a:r>
              <a:rPr lang="en-US" sz="2600" dirty="0">
                <a:latin typeface="+mn-lt"/>
              </a:rPr>
              <a:t>of technical violations 4) increase successful program </a:t>
            </a:r>
            <a:r>
              <a:rPr lang="en-US" sz="2600" dirty="0" smtClean="0">
                <a:latin typeface="+mn-lt"/>
              </a:rPr>
              <a:t>completions</a:t>
            </a:r>
            <a:r>
              <a:rPr lang="en-US" sz="2600" dirty="0">
                <a:latin typeface="+mn-lt"/>
              </a:rPr>
              <a:t>; 5) reduce number of </a:t>
            </a:r>
            <a:r>
              <a:rPr lang="en-US" sz="2600" dirty="0" smtClean="0">
                <a:latin typeface="+mn-lt"/>
              </a:rPr>
              <a:t>new </a:t>
            </a:r>
            <a:r>
              <a:rPr lang="en-US" sz="2600" dirty="0">
                <a:latin typeface="+mn-lt"/>
              </a:rPr>
              <a:t>arrests; 6) increase education and employment status </a:t>
            </a:r>
            <a:r>
              <a:rPr lang="en-US" sz="2600" dirty="0" smtClean="0">
                <a:latin typeface="+mn-lt"/>
              </a:rPr>
              <a:t>program end.</a:t>
            </a:r>
            <a:endParaRPr lang="en-US" sz="2600" dirty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9969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2014-2017 CSAT </a:t>
            </a:r>
            <a:r>
              <a:rPr lang="en-US" sz="3200" b="1" dirty="0" smtClean="0">
                <a:latin typeface="+mn-lt"/>
                <a:cs typeface="Arial" pitchFamily="34" charset="0"/>
              </a:rPr>
              <a:t>Drug Court </a:t>
            </a:r>
            <a:r>
              <a:rPr lang="en-US" sz="3200" b="1" dirty="0" smtClean="0">
                <a:latin typeface="+mn-lt"/>
                <a:cs typeface="Arial" pitchFamily="34" charset="0"/>
              </a:rPr>
              <a:t>Data Results</a:t>
            </a:r>
            <a:endParaRPr lang="en-US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2073"/>
            <a:ext cx="8229600" cy="4303878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The following longitudinal data reports on the </a:t>
            </a:r>
            <a:r>
              <a:rPr lang="en-US" sz="2800" dirty="0" smtClean="0">
                <a:latin typeface="+mn-lt"/>
              </a:rPr>
              <a:t>18 </a:t>
            </a:r>
            <a:r>
              <a:rPr lang="en-US" sz="2800" dirty="0">
                <a:latin typeface="+mn-lt"/>
              </a:rPr>
              <a:t>individuals </a:t>
            </a:r>
            <a:r>
              <a:rPr lang="en-US" sz="2800" dirty="0" smtClean="0">
                <a:latin typeface="+mn-lt"/>
              </a:rPr>
              <a:t>who received grant funded services since October 1, 2014, have completed their court experience (terminated or successfully completed) and have 3 waves of </a:t>
            </a:r>
            <a:r>
              <a:rPr lang="en-US" sz="2800" dirty="0" smtClean="0">
                <a:latin typeface="+mn-lt"/>
              </a:rPr>
              <a:t>interviews.</a:t>
            </a:r>
            <a:endParaRPr lang="en-US" sz="28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Interview Waves: </a:t>
            </a:r>
          </a:p>
          <a:p>
            <a:pPr lvl="1"/>
            <a:r>
              <a:rPr lang="en-US" dirty="0" smtClean="0">
                <a:latin typeface="+mn-lt"/>
              </a:rPr>
              <a:t> Baseline </a:t>
            </a:r>
            <a:r>
              <a:rPr lang="en-US" dirty="0" smtClean="0">
                <a:latin typeface="+mn-lt"/>
              </a:rPr>
              <a:t>(T1), 6-month follow-up (T2), </a:t>
            </a:r>
            <a:r>
              <a:rPr lang="en-US" dirty="0" smtClean="0">
                <a:latin typeface="+mn-lt"/>
              </a:rPr>
              <a:t>Discharge </a:t>
            </a:r>
            <a:r>
              <a:rPr lang="en-US" dirty="0" smtClean="0">
                <a:latin typeface="+mn-lt"/>
              </a:rPr>
              <a:t>(T3</a:t>
            </a:r>
            <a:r>
              <a:rPr lang="en-US" sz="2400" dirty="0" smtClean="0">
                <a:latin typeface="+mn-lt"/>
              </a:rPr>
              <a:t>)  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0175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665" y="-2286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Demographics</a:t>
            </a:r>
            <a:endParaRPr lang="en-US" sz="32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9" y="1050878"/>
            <a:ext cx="8827655" cy="464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6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55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Alcohol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Use </a:t>
            </a:r>
            <a:endParaRPr lang="en-US" sz="3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176297"/>
              </p:ext>
            </p:extLst>
          </p:nvPr>
        </p:nvGraphicFramePr>
        <p:xfrm>
          <a:off x="166219" y="1296537"/>
          <a:ext cx="8547241" cy="420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63247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07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Drug Use</a:t>
            </a:r>
            <a:endParaRPr lang="en-US" sz="3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301743"/>
              </p:ext>
            </p:extLst>
          </p:nvPr>
        </p:nvGraphicFramePr>
        <p:xfrm>
          <a:off x="327547" y="1269242"/>
          <a:ext cx="8502554" cy="425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84239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Marijuana Use 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429401"/>
              </p:ext>
            </p:extLst>
          </p:nvPr>
        </p:nvGraphicFramePr>
        <p:xfrm>
          <a:off x="286603" y="1392073"/>
          <a:ext cx="8611737" cy="416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643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17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Heroin Use 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199538"/>
              </p:ext>
            </p:extLst>
          </p:nvPr>
        </p:nvGraphicFramePr>
        <p:xfrm>
          <a:off x="166219" y="1419368"/>
          <a:ext cx="8745769" cy="407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0969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3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Recidivism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563592"/>
              </p:ext>
            </p:extLst>
          </p:nvPr>
        </p:nvGraphicFramePr>
        <p:xfrm>
          <a:off x="166219" y="1296537"/>
          <a:ext cx="8800360" cy="423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12875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3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Recidivism: Substance Use Related 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347695"/>
              </p:ext>
            </p:extLst>
          </p:nvPr>
        </p:nvGraphicFramePr>
        <p:xfrm>
          <a:off x="166220" y="1146412"/>
          <a:ext cx="8759416" cy="439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9599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95836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44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The Begun Center for Violence Prevention Research and Education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9" y="1310185"/>
            <a:ext cx="8852275" cy="4271749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Dr. Semi J. and Ruth W. Begun Center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research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center 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Case Western Reserve University.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14300" indent="0" algn="just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Center’s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staff of 25 social scientists in a wide range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disciplines: psychology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social work, sociology, anthropology, public administration, and criminal justice.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Research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areas include: exposure to violence, mental health, youth gangs,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specialty courts, and criminal justice.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These researchers have experience in county, state, and federally funded research and evaluation projects, including large-scale multi-state and multi-county designs.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Average Number of Nights in Jail 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637306"/>
              </p:ext>
            </p:extLst>
          </p:nvPr>
        </p:nvGraphicFramePr>
        <p:xfrm>
          <a:off x="166219" y="1353296"/>
          <a:ext cx="8786713" cy="421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583855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16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Employment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047062"/>
              </p:ext>
            </p:extLst>
          </p:nvPr>
        </p:nvGraphicFramePr>
        <p:xfrm>
          <a:off x="166219" y="1487606"/>
          <a:ext cx="8745769" cy="420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25597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61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Housing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Status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188083"/>
              </p:ext>
            </p:extLst>
          </p:nvPr>
        </p:nvGraphicFramePr>
        <p:xfrm>
          <a:off x="166219" y="1296537"/>
          <a:ext cx="8718474" cy="439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752948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Number of Self-Help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Meetings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750011"/>
              </p:ext>
            </p:extLst>
          </p:nvPr>
        </p:nvGraphicFramePr>
        <p:xfrm>
          <a:off x="185467" y="1501254"/>
          <a:ext cx="8773065" cy="407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78546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61" y="124512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Health Status 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523020"/>
              </p:ext>
            </p:extLst>
          </p:nvPr>
        </p:nvGraphicFramePr>
        <p:xfrm>
          <a:off x="166219" y="1514902"/>
          <a:ext cx="8732121" cy="403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693077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+mn-lt"/>
              </a:rPr>
              <a:t>HIV Testing 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01912"/>
              </p:ext>
            </p:extLst>
          </p:nvPr>
        </p:nvGraphicFramePr>
        <p:xfrm>
          <a:off x="166219" y="1787857"/>
          <a:ext cx="8732121" cy="376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1318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16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SUD Outpatient Services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662108"/>
              </p:ext>
            </p:extLst>
          </p:nvPr>
        </p:nvGraphicFramePr>
        <p:xfrm>
          <a:off x="166219" y="1392072"/>
          <a:ext cx="8800360" cy="430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76772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Mental Health Outpatient Services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058690"/>
              </p:ext>
            </p:extLst>
          </p:nvPr>
        </p:nvGraphicFramePr>
        <p:xfrm>
          <a:off x="166219" y="1364776"/>
          <a:ext cx="8786711" cy="421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09488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644" y="-95534"/>
            <a:ext cx="8786712" cy="1050878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NOMs &amp; Cleveland Drug Court Outcomes 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67168"/>
              </p:ext>
            </p:extLst>
          </p:nvPr>
        </p:nvGraphicFramePr>
        <p:xfrm>
          <a:off x="121174" y="1241945"/>
          <a:ext cx="8901651" cy="4511040"/>
        </p:xfrm>
        <a:graphic>
          <a:graphicData uri="http://schemas.openxmlformats.org/drawingml/2006/table">
            <a:tbl>
              <a:tblPr firstRow="1" bandRow="1"/>
              <a:tblGrid>
                <a:gridCol w="4382587"/>
                <a:gridCol w="1992573"/>
                <a:gridCol w="2526491"/>
              </a:tblGrid>
              <a:tr h="9931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Program Indicator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Percentage Benchmark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Cleveland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Municipal Drug Court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(n=18)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41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Drug Court Completion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1419">
                <a:tc>
                  <a:txBody>
                    <a:bodyPr/>
                    <a:lstStyle/>
                    <a:p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Treatment Completion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141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Employed/Education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141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Stable Housing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141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Substance Use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141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Re-Arrests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236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Social/Emotional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 Behavioral Consequences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59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What </a:t>
            </a:r>
            <a:r>
              <a:rPr lang="en-US" sz="3200" b="1" dirty="0">
                <a:latin typeface="+mn-lt"/>
              </a:rPr>
              <a:t>D</a:t>
            </a:r>
            <a:r>
              <a:rPr lang="en-US" sz="3200" b="1" dirty="0" smtClean="0">
                <a:latin typeface="+mn-lt"/>
              </a:rPr>
              <a:t>oes This Mean……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2072"/>
            <a:ext cx="8229600" cy="4734091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Project infrastructure has </a:t>
            </a:r>
            <a:r>
              <a:rPr lang="en-US" sz="2800" b="1" dirty="0" smtClean="0">
                <a:latin typeface="+mn-lt"/>
              </a:rPr>
              <a:t>established </a:t>
            </a:r>
            <a:r>
              <a:rPr lang="en-US" sz="2800" b="1" dirty="0">
                <a:latin typeface="+mn-lt"/>
              </a:rPr>
              <a:t>a coordinated, multi-system </a:t>
            </a:r>
            <a:r>
              <a:rPr lang="en-US" sz="2800" b="1" dirty="0" smtClean="0">
                <a:latin typeface="+mn-lt"/>
              </a:rPr>
              <a:t>approach </a:t>
            </a:r>
            <a:r>
              <a:rPr lang="en-US" sz="2800" dirty="0" smtClean="0">
                <a:latin typeface="+mn-lt"/>
              </a:rPr>
              <a:t>including </a:t>
            </a:r>
            <a:r>
              <a:rPr lang="en-US" sz="2800" dirty="0">
                <a:latin typeface="+mn-lt"/>
              </a:rPr>
              <a:t>a comprehensive screening and </a:t>
            </a:r>
            <a:r>
              <a:rPr lang="en-US" sz="2800" dirty="0" smtClean="0">
                <a:latin typeface="+mn-lt"/>
              </a:rPr>
              <a:t>assessment for </a:t>
            </a:r>
            <a:r>
              <a:rPr lang="en-US" sz="2800" dirty="0">
                <a:latin typeface="+mn-lt"/>
              </a:rPr>
              <a:t>substance use disorder, trauma, recidivism risk, </a:t>
            </a:r>
            <a:r>
              <a:rPr lang="en-US" sz="2800" dirty="0" smtClean="0">
                <a:latin typeface="+mn-lt"/>
              </a:rPr>
              <a:t>readiness to change, </a:t>
            </a:r>
            <a:r>
              <a:rPr lang="en-US" sz="2800" dirty="0">
                <a:latin typeface="+mn-lt"/>
              </a:rPr>
              <a:t>HIV and Hepatitis status and Medicaid/ACA eligibility</a:t>
            </a:r>
            <a:r>
              <a:rPr lang="en-US" sz="2800" dirty="0" smtClean="0">
                <a:latin typeface="+mn-lt"/>
              </a:rPr>
              <a:t>.</a:t>
            </a:r>
          </a:p>
          <a:p>
            <a:r>
              <a:rPr lang="en-US" sz="2800" dirty="0" smtClean="0">
                <a:latin typeface="+mn-lt"/>
              </a:rPr>
              <a:t>Project has been able to expand the number of individuals served and accept cases from surrounding municipalities.</a:t>
            </a:r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07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61" y="-19152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Drug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Court History……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9" y="1037230"/>
            <a:ext cx="8852275" cy="4533121"/>
          </a:xfrm>
        </p:spPr>
        <p:txBody>
          <a:bodyPr/>
          <a:lstStyle/>
          <a:p>
            <a:pPr marL="109728" indent="0" algn="just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Were created to fill the gap for drug-dependent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offenders who were…..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responding to 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existing correctional programs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 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adhering to standard probation conditions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eing 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re-arrested for new offenses soon after release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custody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epeatedly 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returning to court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new charges or technical violations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high-risk &amp; high-need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individuals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What </a:t>
            </a:r>
            <a:r>
              <a:rPr lang="en-US" sz="3200" b="1" dirty="0" smtClean="0">
                <a:latin typeface="+mn-lt"/>
              </a:rPr>
              <a:t>Does the Data Tell Us……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603" y="1119117"/>
            <a:ext cx="8652681" cy="5007048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Less</a:t>
            </a:r>
            <a:r>
              <a:rPr lang="en-US" sz="2800" dirty="0" smtClean="0">
                <a:latin typeface="+mn-lt"/>
              </a:rPr>
              <a:t> Alcohol Use </a:t>
            </a:r>
          </a:p>
          <a:p>
            <a:r>
              <a:rPr lang="en-US" sz="2800" b="1" dirty="0" smtClean="0">
                <a:latin typeface="+mn-lt"/>
              </a:rPr>
              <a:t>Less</a:t>
            </a:r>
            <a:r>
              <a:rPr lang="en-US" sz="2800" dirty="0" smtClean="0">
                <a:latin typeface="+mn-lt"/>
              </a:rPr>
              <a:t> Overall Drug Use</a:t>
            </a:r>
          </a:p>
          <a:p>
            <a:r>
              <a:rPr lang="en-US" sz="2800" b="1" dirty="0" smtClean="0">
                <a:latin typeface="+mn-lt"/>
              </a:rPr>
              <a:t>Less</a:t>
            </a:r>
            <a:r>
              <a:rPr lang="en-US" sz="2800" dirty="0" smtClean="0">
                <a:latin typeface="+mn-lt"/>
              </a:rPr>
              <a:t> Marijuana Use</a:t>
            </a:r>
          </a:p>
          <a:p>
            <a:r>
              <a:rPr lang="en-US" sz="2800" b="1" dirty="0" smtClean="0">
                <a:latin typeface="+mn-lt"/>
              </a:rPr>
              <a:t>Less</a:t>
            </a:r>
            <a:r>
              <a:rPr lang="en-US" sz="2800" dirty="0" smtClean="0">
                <a:latin typeface="+mn-lt"/>
              </a:rPr>
              <a:t> Heroin Use </a:t>
            </a:r>
          </a:p>
          <a:p>
            <a:r>
              <a:rPr lang="en-US" sz="2800" b="1" dirty="0" smtClean="0">
                <a:latin typeface="+mn-lt"/>
              </a:rPr>
              <a:t>Less</a:t>
            </a:r>
            <a:r>
              <a:rPr lang="en-US" sz="2800" dirty="0" smtClean="0">
                <a:latin typeface="+mn-lt"/>
              </a:rPr>
              <a:t> Recidivism</a:t>
            </a:r>
          </a:p>
          <a:p>
            <a:r>
              <a:rPr lang="en-US" sz="2800" b="1" dirty="0" smtClean="0">
                <a:latin typeface="+mn-lt"/>
              </a:rPr>
              <a:t>Less</a:t>
            </a:r>
            <a:r>
              <a:rPr lang="en-US" sz="2800" dirty="0" smtClean="0">
                <a:latin typeface="+mn-lt"/>
              </a:rPr>
              <a:t> Nights in Jail</a:t>
            </a:r>
          </a:p>
          <a:p>
            <a:r>
              <a:rPr lang="en-US" sz="2800" b="1" dirty="0" smtClean="0">
                <a:latin typeface="+mn-lt"/>
              </a:rPr>
              <a:t>Increased</a:t>
            </a:r>
            <a:r>
              <a:rPr lang="en-US" sz="2800" dirty="0" smtClean="0">
                <a:latin typeface="+mn-lt"/>
              </a:rPr>
              <a:t> Employment</a:t>
            </a:r>
          </a:p>
          <a:p>
            <a:r>
              <a:rPr lang="en-US" sz="2800" b="1" dirty="0" smtClean="0">
                <a:latin typeface="+mn-lt"/>
              </a:rPr>
              <a:t>Increased</a:t>
            </a:r>
            <a:r>
              <a:rPr lang="en-US" sz="2800" dirty="0" smtClean="0">
                <a:latin typeface="+mn-lt"/>
              </a:rPr>
              <a:t> Stable Housing</a:t>
            </a:r>
          </a:p>
          <a:p>
            <a:r>
              <a:rPr lang="en-US" sz="2800" b="1" dirty="0" smtClean="0">
                <a:latin typeface="+mn-lt"/>
              </a:rPr>
              <a:t>Increased</a:t>
            </a:r>
            <a:r>
              <a:rPr lang="en-US" sz="2800" dirty="0" smtClean="0">
                <a:latin typeface="+mn-lt"/>
              </a:rPr>
              <a:t> Self-Help Meetings </a:t>
            </a:r>
            <a:r>
              <a:rPr lang="en-US" sz="2400" dirty="0" smtClean="0">
                <a:latin typeface="+mn-lt"/>
              </a:rPr>
              <a:t>(Social Connectedness) </a:t>
            </a:r>
          </a:p>
          <a:p>
            <a:endParaRPr lang="en-US" sz="2800" dirty="0" smtClean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549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5" y="0"/>
            <a:ext cx="8229600" cy="1009934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What is Next……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8" y="1201003"/>
            <a:ext cx="8868599" cy="4494947"/>
          </a:xfrm>
        </p:spPr>
        <p:txBody>
          <a:bodyPr/>
          <a:lstStyle/>
          <a:p>
            <a:r>
              <a:rPr lang="en-US" sz="2600" b="1" dirty="0" smtClean="0">
                <a:latin typeface="+mn-lt"/>
              </a:rPr>
              <a:t>Increase</a:t>
            </a:r>
            <a:r>
              <a:rPr lang="en-US" sz="2600" dirty="0" smtClean="0">
                <a:latin typeface="+mn-lt"/>
              </a:rPr>
              <a:t> access to </a:t>
            </a:r>
            <a:r>
              <a:rPr lang="en-US" sz="2600" b="1" dirty="0" smtClean="0">
                <a:latin typeface="+mn-lt"/>
              </a:rPr>
              <a:t>Mental Health/Trauma Treatment </a:t>
            </a:r>
            <a:endParaRPr lang="en-US" sz="2600" dirty="0" smtClean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Increase HIV Testing </a:t>
            </a:r>
          </a:p>
          <a:p>
            <a:r>
              <a:rPr lang="en-US" sz="2600" dirty="0" smtClean="0">
                <a:latin typeface="+mn-lt"/>
              </a:rPr>
              <a:t>Continue </a:t>
            </a:r>
            <a:r>
              <a:rPr lang="en-US" sz="2600" dirty="0" smtClean="0">
                <a:latin typeface="+mn-lt"/>
              </a:rPr>
              <a:t>to </a:t>
            </a:r>
            <a:r>
              <a:rPr lang="en-US" sz="2600" b="1" dirty="0" smtClean="0">
                <a:latin typeface="+mn-lt"/>
              </a:rPr>
              <a:t>enroll </a:t>
            </a:r>
            <a:r>
              <a:rPr lang="en-US" sz="2600" b="1" dirty="0" smtClean="0">
                <a:latin typeface="+mn-lt"/>
              </a:rPr>
              <a:t>&amp; follow </a:t>
            </a:r>
            <a:r>
              <a:rPr lang="en-US" sz="2600" dirty="0" smtClean="0">
                <a:latin typeface="+mn-lt"/>
              </a:rPr>
              <a:t>Drug Court </a:t>
            </a:r>
            <a:r>
              <a:rPr lang="en-US" sz="2600" dirty="0" smtClean="0">
                <a:latin typeface="+mn-lt"/>
              </a:rPr>
              <a:t>individuals throughout their court experience</a:t>
            </a:r>
            <a:endParaRPr lang="en-US" sz="2600" dirty="0" smtClean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Continue to </a:t>
            </a:r>
            <a:r>
              <a:rPr lang="en-US" sz="2600" b="1" dirty="0" smtClean="0">
                <a:latin typeface="+mn-lt"/>
              </a:rPr>
              <a:t>identify &amp; </a:t>
            </a:r>
            <a:r>
              <a:rPr lang="en-US" sz="2600" b="1" dirty="0" smtClean="0">
                <a:latin typeface="+mn-lt"/>
              </a:rPr>
              <a:t>eliminate</a:t>
            </a:r>
            <a:r>
              <a:rPr lang="en-US" sz="2600" b="1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gaps </a:t>
            </a:r>
            <a:r>
              <a:rPr lang="en-US" sz="2600" dirty="0" smtClean="0">
                <a:latin typeface="+mn-lt"/>
              </a:rPr>
              <a:t>in the service continuum </a:t>
            </a:r>
          </a:p>
          <a:p>
            <a:r>
              <a:rPr lang="en-US" sz="2600" dirty="0" smtClean="0">
                <a:latin typeface="+mn-lt"/>
              </a:rPr>
              <a:t>Continue to </a:t>
            </a:r>
            <a:r>
              <a:rPr lang="en-US" sz="2600" b="1" dirty="0" smtClean="0">
                <a:latin typeface="+mn-lt"/>
              </a:rPr>
              <a:t>work with the surrounding municipalities </a:t>
            </a:r>
            <a:r>
              <a:rPr lang="en-US" sz="2600" dirty="0" smtClean="0">
                <a:latin typeface="+mn-lt"/>
              </a:rPr>
              <a:t>to </a:t>
            </a:r>
            <a:r>
              <a:rPr lang="en-US" sz="2600" dirty="0" smtClean="0">
                <a:latin typeface="+mn-lt"/>
              </a:rPr>
              <a:t>maintain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access to </a:t>
            </a:r>
            <a:r>
              <a:rPr lang="en-US" sz="2600" dirty="0" smtClean="0">
                <a:latin typeface="+mn-lt"/>
              </a:rPr>
              <a:t>Drug </a:t>
            </a:r>
            <a:r>
              <a:rPr lang="en-US" sz="2600" dirty="0" smtClean="0">
                <a:latin typeface="+mn-lt"/>
              </a:rPr>
              <a:t>Court </a:t>
            </a:r>
            <a:r>
              <a:rPr lang="en-US" sz="2600" dirty="0" smtClean="0">
                <a:latin typeface="+mn-lt"/>
              </a:rPr>
              <a:t>program services </a:t>
            </a:r>
            <a:endParaRPr lang="en-US" sz="2600" dirty="0" smtClean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Continue to </a:t>
            </a:r>
            <a:r>
              <a:rPr lang="en-US" sz="2600" b="1" dirty="0" smtClean="0">
                <a:latin typeface="+mn-lt"/>
              </a:rPr>
              <a:t>examine program data</a:t>
            </a:r>
            <a:r>
              <a:rPr lang="en-US" sz="2600" dirty="0" smtClean="0">
                <a:latin typeface="+mn-lt"/>
              </a:rPr>
              <a:t> and </a:t>
            </a:r>
            <a:r>
              <a:rPr lang="en-US" sz="2600" b="1" dirty="0" smtClean="0">
                <a:latin typeface="+mn-lt"/>
              </a:rPr>
              <a:t>report</a:t>
            </a:r>
            <a:r>
              <a:rPr lang="en-US" sz="2600" b="1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these </a:t>
            </a:r>
            <a:r>
              <a:rPr lang="en-US" sz="2600" b="1" dirty="0" smtClean="0">
                <a:latin typeface="+mn-lt"/>
              </a:rPr>
              <a:t>data</a:t>
            </a:r>
            <a:r>
              <a:rPr lang="en-US" sz="2600" b="1" dirty="0" smtClean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to the Drug Court team &amp; Advisory Board  </a:t>
            </a:r>
          </a:p>
          <a:p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5539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Questions…..</a:t>
            </a:r>
            <a:endParaRPr lang="en-US" b="1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27143"/>
          </a:xfrm>
        </p:spPr>
        <p:txBody>
          <a:bodyPr/>
          <a:lstStyle/>
          <a:p>
            <a:pPr marL="203200" indent="0">
              <a:buNone/>
            </a:pPr>
            <a:endParaRPr lang="en-US" dirty="0" smtClean="0"/>
          </a:p>
          <a:p>
            <a:pPr marL="203200" indent="0" algn="ctr">
              <a:buNone/>
            </a:pPr>
            <a:r>
              <a:rPr lang="en-US" sz="3600" b="1" dirty="0" smtClean="0">
                <a:latin typeface="+mn-lt"/>
              </a:rPr>
              <a:t>Thank you </a:t>
            </a:r>
          </a:p>
          <a:p>
            <a:pPr marL="203200" indent="0" algn="ctr">
              <a:buNone/>
            </a:pPr>
            <a:endParaRPr lang="en-US" sz="3600" b="1" dirty="0">
              <a:latin typeface="+mn-lt"/>
            </a:endParaRPr>
          </a:p>
          <a:p>
            <a:pPr marL="203200" indent="0" algn="ctr">
              <a:buNone/>
            </a:pPr>
            <a:r>
              <a:rPr lang="en-US" sz="3600" b="1" dirty="0" smtClean="0">
                <a:latin typeface="+mn-lt"/>
              </a:rPr>
              <a:t>Dr. Margaret Baughman</a:t>
            </a:r>
          </a:p>
          <a:p>
            <a:pPr marL="203200" indent="0" algn="ctr">
              <a:buNone/>
            </a:pPr>
            <a:r>
              <a:rPr lang="en-US" sz="3600" b="1" dirty="0" smtClean="0">
                <a:latin typeface="+mn-lt"/>
              </a:rPr>
              <a:t>Margaret.baughman@case.edu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774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61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Drug Court Evaluation Challenge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355"/>
            <a:ext cx="8229600" cy="4339988"/>
          </a:xfrm>
        </p:spPr>
        <p:txBody>
          <a:bodyPr/>
          <a:lstStyle/>
          <a:p>
            <a:pPr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We Know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…………….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Drug Courts Work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…………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What Drug Court Component is Working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BEST 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Evaluation Service Scope</a:t>
            </a:r>
          </a:p>
          <a:p>
            <a:pPr marL="900684" lvl="2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validate the client-level performance data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Determine the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effectiveness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Drug Court services </a:t>
            </a:r>
          </a:p>
          <a:p>
            <a:pPr marL="914400" lvl="1" indent="-4572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Extend the understanding of the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impacts of the activities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adoption of best practices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-101221"/>
            <a:ext cx="8789158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Drug Court Program Services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75420"/>
              </p:ext>
            </p:extLst>
          </p:nvPr>
        </p:nvGraphicFramePr>
        <p:xfrm>
          <a:off x="457200" y="968991"/>
          <a:ext cx="8229600" cy="472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97457" y="2518412"/>
            <a:ext cx="116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Peer Mentors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1424" y="353723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Art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Therapy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Shape 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7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Drug Court Research Questions 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9" y="1132764"/>
            <a:ext cx="8800359" cy="4563186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820024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Outcome Questions</a:t>
            </a:r>
          </a:p>
          <a:p>
            <a:pPr marL="800100" lvl="1" indent="-342900">
              <a:spcBef>
                <a:spcPts val="0"/>
              </a:spcBef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participants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 likely to complete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substance use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0"/>
              </a:spcBef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participants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 likely to complete the Drug Court Program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>
              <a:spcBef>
                <a:spcPts val="0"/>
              </a:spcBef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Less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criminal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justice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re-entry?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substances?</a:t>
            </a:r>
          </a:p>
          <a:p>
            <a:pPr marL="800100" lvl="1" indent="-342900">
              <a:spcBef>
                <a:spcPts val="0"/>
              </a:spcBef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educational success, b) employment skills, c) residential stability, d) access to medical care including physical, mental, and substance abuse treatment services?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717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9" y="-109182"/>
            <a:ext cx="8827656" cy="1308455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Previous Cleveland Drug Court Federal Awards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86306"/>
              </p:ext>
            </p:extLst>
          </p:nvPr>
        </p:nvGraphicFramePr>
        <p:xfrm>
          <a:off x="166220" y="1269241"/>
          <a:ext cx="8854949" cy="4459563"/>
        </p:xfrm>
        <a:graphic>
          <a:graphicData uri="http://schemas.openxmlformats.org/drawingml/2006/table">
            <a:tbl>
              <a:tblPr firstRow="1" bandRow="1"/>
              <a:tblGrid>
                <a:gridCol w="844382"/>
                <a:gridCol w="3097374"/>
                <a:gridCol w="3816426"/>
                <a:gridCol w="1096767"/>
              </a:tblGrid>
              <a:tr h="5132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 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Agency 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Population 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Number</a:t>
                      </a:r>
                      <a:r>
                        <a:rPr lang="en-US" b="1" baseline="0" dirty="0" smtClean="0"/>
                        <a:t> Served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347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03-06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Center for Substance Abuse and Treatment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Severe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Substance</a:t>
                      </a:r>
                      <a:r>
                        <a:rPr lang="en-US" sz="1500" baseline="0" dirty="0" smtClean="0"/>
                        <a:t> Use Disorder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150</a:t>
                      </a:r>
                      <a:endParaRPr lang="en-US" sz="1500" dirty="0"/>
                    </a:p>
                  </a:txBody>
                  <a:tcPr/>
                </a:tc>
              </a:tr>
              <a:tr h="54347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08-10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Bureau of Justice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Homeless Males</a:t>
                      </a:r>
                      <a:r>
                        <a:rPr lang="en-US" sz="1500" baseline="0" dirty="0" smtClean="0"/>
                        <a:t> participating in Drug Court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/>
                </a:tc>
              </a:tr>
              <a:tr h="54347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08-11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Center for Substance Abuse and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Age</a:t>
                      </a:r>
                      <a:r>
                        <a:rPr lang="en-US" sz="1500" baseline="0" dirty="0" smtClean="0"/>
                        <a:t> 18-25 </a:t>
                      </a:r>
                      <a:r>
                        <a:rPr lang="en-US" sz="1500" dirty="0" smtClean="0"/>
                        <a:t>Severe</a:t>
                      </a:r>
                      <a:r>
                        <a:rPr lang="en-US" sz="1500" baseline="0" dirty="0" smtClean="0"/>
                        <a:t> Cannabis </a:t>
                      </a:r>
                      <a:endParaRPr lang="en-US" sz="1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Substance</a:t>
                      </a:r>
                      <a:r>
                        <a:rPr lang="en-US" sz="1500" baseline="0" dirty="0" smtClean="0"/>
                        <a:t> Use Disorder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150</a:t>
                      </a:r>
                      <a:endParaRPr lang="en-US" sz="1500" dirty="0"/>
                    </a:p>
                  </a:txBody>
                  <a:tcPr/>
                </a:tc>
              </a:tr>
              <a:tr h="59261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11-14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Center for Substance Abuse and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Severe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Substance</a:t>
                      </a:r>
                      <a:r>
                        <a:rPr lang="en-US" sz="1500" baseline="0" dirty="0" smtClean="0"/>
                        <a:t> Use Disorder and from Surrounding </a:t>
                      </a:r>
                      <a:r>
                        <a:rPr lang="en-US" sz="1500" dirty="0" smtClean="0"/>
                        <a:t>Suburban Municipalities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150</a:t>
                      </a:r>
                      <a:endParaRPr lang="en-US" sz="1500" dirty="0"/>
                    </a:p>
                  </a:txBody>
                  <a:tcPr/>
                </a:tc>
              </a:tr>
              <a:tr h="76992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11-14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Center for Substance Abuse and Treatment/Cente</a:t>
                      </a:r>
                      <a:r>
                        <a:rPr lang="en-US" sz="1500" baseline="0" dirty="0" smtClean="0"/>
                        <a:t>r for Mental Health Services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Mental Health Disorder in Common Pleas Court or Municipal Court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97</a:t>
                      </a:r>
                      <a:endParaRPr lang="en-US" sz="1500" dirty="0"/>
                    </a:p>
                  </a:txBody>
                  <a:tcPr/>
                </a:tc>
              </a:tr>
              <a:tr h="3769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14-16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Bureau of Justice Affairs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Severe</a:t>
                      </a:r>
                      <a:r>
                        <a:rPr lang="en-US" sz="1500" baseline="0" dirty="0" smtClean="0"/>
                        <a:t> Opioid </a:t>
                      </a:r>
                      <a:r>
                        <a:rPr lang="en-US" sz="1500" dirty="0" smtClean="0"/>
                        <a:t>Substance</a:t>
                      </a:r>
                      <a:r>
                        <a:rPr lang="en-US" sz="1500" baseline="0" dirty="0" smtClean="0"/>
                        <a:t> Use Disorder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/>
                </a:tc>
              </a:tr>
              <a:tr h="54347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14-17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Center for Substance Abuse and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Severe</a:t>
                      </a:r>
                      <a:r>
                        <a:rPr lang="en-US" sz="1500" baseline="0" dirty="0" smtClean="0"/>
                        <a:t> Opioid </a:t>
                      </a:r>
                      <a:r>
                        <a:rPr lang="en-US" sz="1500" dirty="0" smtClean="0"/>
                        <a:t>Substance</a:t>
                      </a:r>
                      <a:r>
                        <a:rPr lang="en-US" sz="1500" baseline="0" dirty="0" smtClean="0"/>
                        <a:t> Use Disorder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907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75" y="124511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Drug Court Completion Rates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83995"/>
              </p:ext>
            </p:extLst>
          </p:nvPr>
        </p:nvGraphicFramePr>
        <p:xfrm>
          <a:off x="619310" y="1656307"/>
          <a:ext cx="8006074" cy="3444240"/>
        </p:xfrm>
        <a:graphic>
          <a:graphicData uri="http://schemas.openxmlformats.org/drawingml/2006/table">
            <a:tbl>
              <a:tblPr firstRow="1" bandRow="1"/>
              <a:tblGrid>
                <a:gridCol w="3747972"/>
                <a:gridCol w="2306472"/>
                <a:gridCol w="19516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Drug</a:t>
                      </a:r>
                      <a:r>
                        <a:rPr lang="en-US" sz="2800" b="1" baseline="0" dirty="0" smtClean="0"/>
                        <a:t> Court Status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Number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Percent 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Successfully Completed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64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Terminated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36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TOTAL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100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Currently Active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87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9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5695950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860" y="5725026"/>
            <a:ext cx="3089601" cy="10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64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2014-2017 CSAT </a:t>
            </a:r>
            <a:r>
              <a:rPr lang="en-US" sz="3200" b="1" dirty="0">
                <a:latin typeface="+mn-lt"/>
                <a:cs typeface="Arial" pitchFamily="34" charset="0"/>
              </a:rPr>
              <a:t>Drug Court </a:t>
            </a:r>
            <a:r>
              <a:rPr lang="en-US" sz="3200" b="1" dirty="0" smtClean="0">
                <a:latin typeface="+mn-lt"/>
                <a:cs typeface="Arial" pitchFamily="34" charset="0"/>
              </a:rPr>
              <a:t>Grant</a:t>
            </a:r>
            <a:endParaRPr lang="en-US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955" y="1255594"/>
            <a:ext cx="8652681" cy="4870569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Federal </a:t>
            </a:r>
            <a:r>
              <a:rPr lang="en-US" sz="2800" dirty="0" smtClean="0">
                <a:latin typeface="+mn-lt"/>
              </a:rPr>
              <a:t>funds (TI025119) were </a:t>
            </a:r>
            <a:r>
              <a:rPr lang="en-US" sz="2800" dirty="0">
                <a:latin typeface="+mn-lt"/>
              </a:rPr>
              <a:t>awarded to the </a:t>
            </a:r>
            <a:r>
              <a:rPr lang="en-US" sz="2800" dirty="0" smtClean="0">
                <a:latin typeface="+mn-lt"/>
              </a:rPr>
              <a:t>Cleveland Municipal Drug Court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 smtClean="0">
                <a:latin typeface="+mn-lt"/>
              </a:rPr>
              <a:t>expand </a:t>
            </a:r>
            <a:r>
              <a:rPr lang="en-US" sz="2800" dirty="0">
                <a:latin typeface="+mn-lt"/>
              </a:rPr>
              <a:t>the number </a:t>
            </a:r>
            <a:r>
              <a:rPr lang="en-US" sz="2800" dirty="0" smtClean="0">
                <a:latin typeface="+mn-lt"/>
              </a:rPr>
              <a:t>of </a:t>
            </a:r>
            <a:r>
              <a:rPr lang="en-US" sz="2800" dirty="0">
                <a:latin typeface="+mn-lt"/>
              </a:rPr>
              <a:t>individuals that could be served and allowed surrounding municipalities to ‘send’ their defendant to Cleveland Drug Court for court services</a:t>
            </a:r>
          </a:p>
          <a:p>
            <a:r>
              <a:rPr lang="en-US" sz="3000" dirty="0" smtClean="0">
                <a:latin typeface="+mn-lt"/>
              </a:rPr>
              <a:t>54 </a:t>
            </a:r>
            <a:r>
              <a:rPr lang="en-US" sz="3000" dirty="0">
                <a:latin typeface="+mn-lt"/>
              </a:rPr>
              <a:t>individuals </a:t>
            </a:r>
            <a:r>
              <a:rPr lang="en-US" sz="3000" dirty="0" smtClean="0">
                <a:latin typeface="+mn-lt"/>
              </a:rPr>
              <a:t>have been enrolled to date</a:t>
            </a:r>
          </a:p>
          <a:p>
            <a:r>
              <a:rPr lang="en-US" sz="3000" dirty="0" smtClean="0">
                <a:latin typeface="+mn-lt"/>
              </a:rPr>
              <a:t>150 individuals </a:t>
            </a:r>
            <a:r>
              <a:rPr lang="en-US" sz="3000" dirty="0">
                <a:latin typeface="+mn-lt"/>
              </a:rPr>
              <a:t>are to be </a:t>
            </a:r>
            <a:r>
              <a:rPr lang="en-US" sz="3000" dirty="0" smtClean="0">
                <a:latin typeface="+mn-lt"/>
              </a:rPr>
              <a:t>served by September 2017</a:t>
            </a:r>
            <a:endParaRPr lang="en-US" sz="30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85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assoption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1197</Words>
  <Application>Microsoft Office PowerPoint</Application>
  <PresentationFormat>On-screen Show (4:3)</PresentationFormat>
  <Paragraphs>269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msassoption1</vt:lpstr>
      <vt:lpstr>Cleveland Municipal  Drug Court:  2014-2017 SAMHSA CSAT  Adult Treatment Drug Court Grant   </vt:lpstr>
      <vt:lpstr>The Begun Center for Violence Prevention Research and Education </vt:lpstr>
      <vt:lpstr>Drug Court History……</vt:lpstr>
      <vt:lpstr>Drug Court Evaluation Challenge </vt:lpstr>
      <vt:lpstr>Drug Court Program Services</vt:lpstr>
      <vt:lpstr>Drug Court Research Questions </vt:lpstr>
      <vt:lpstr>Previous Cleveland Drug Court Federal Awards</vt:lpstr>
      <vt:lpstr>Drug Court Completion Rates </vt:lpstr>
      <vt:lpstr>2014-2017 CSAT Drug Court Grant</vt:lpstr>
      <vt:lpstr>2014-2017 CSAT Drug Court Grant </vt:lpstr>
      <vt:lpstr>2014-2017 CSAT Drug Court Grant </vt:lpstr>
      <vt:lpstr>2014-2017 CSAT Drug Court Data Results</vt:lpstr>
      <vt:lpstr>Demographics</vt:lpstr>
      <vt:lpstr>Alcohol Use </vt:lpstr>
      <vt:lpstr>Drug Use</vt:lpstr>
      <vt:lpstr>Marijuana Use </vt:lpstr>
      <vt:lpstr>Heroin Use </vt:lpstr>
      <vt:lpstr>Recidivism</vt:lpstr>
      <vt:lpstr>Recidivism: Substance Use Related </vt:lpstr>
      <vt:lpstr>Average Number of Nights in Jail </vt:lpstr>
      <vt:lpstr>Employment</vt:lpstr>
      <vt:lpstr>Housing Status</vt:lpstr>
      <vt:lpstr>Number of Self-Help Meetings</vt:lpstr>
      <vt:lpstr>Health Status </vt:lpstr>
      <vt:lpstr>HIV Testing </vt:lpstr>
      <vt:lpstr>SUD Outpatient Services</vt:lpstr>
      <vt:lpstr>Mental Health Outpatient Services</vt:lpstr>
      <vt:lpstr>NOMs &amp; Cleveland Drug Court Outcomes </vt:lpstr>
      <vt:lpstr>What Does This Mean……</vt:lpstr>
      <vt:lpstr>What Does the Data Tell Us……</vt:lpstr>
      <vt:lpstr>What is Next……</vt:lpstr>
      <vt:lpstr>Questions…..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mcs25</dc:creator>
  <cp:lastModifiedBy>mxb593</cp:lastModifiedBy>
  <cp:revision>179</cp:revision>
  <dcterms:modified xsi:type="dcterms:W3CDTF">2016-02-19T00:45:03Z</dcterms:modified>
</cp:coreProperties>
</file>